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748" r:id="rId2"/>
    <p:sldMasterId id="2147483757" r:id="rId3"/>
  </p:sldMasterIdLst>
  <p:notesMasterIdLst>
    <p:notesMasterId r:id="rId38"/>
  </p:notesMasterIdLst>
  <p:handoutMasterIdLst>
    <p:handoutMasterId r:id="rId39"/>
  </p:handoutMasterIdLst>
  <p:sldIdLst>
    <p:sldId id="317" r:id="rId4"/>
    <p:sldId id="353" r:id="rId5"/>
    <p:sldId id="365" r:id="rId6"/>
    <p:sldId id="366" r:id="rId7"/>
    <p:sldId id="367" r:id="rId8"/>
    <p:sldId id="350" r:id="rId9"/>
    <p:sldId id="329" r:id="rId10"/>
    <p:sldId id="361" r:id="rId11"/>
    <p:sldId id="356" r:id="rId12"/>
    <p:sldId id="362" r:id="rId13"/>
    <p:sldId id="328" r:id="rId14"/>
    <p:sldId id="334" r:id="rId15"/>
    <p:sldId id="352" r:id="rId16"/>
    <p:sldId id="332" r:id="rId17"/>
    <p:sldId id="345" r:id="rId18"/>
    <p:sldId id="330" r:id="rId19"/>
    <p:sldId id="357" r:id="rId20"/>
    <p:sldId id="369" r:id="rId21"/>
    <p:sldId id="344" r:id="rId22"/>
    <p:sldId id="354" r:id="rId23"/>
    <p:sldId id="331" r:id="rId24"/>
    <p:sldId id="326" r:id="rId25"/>
    <p:sldId id="368" r:id="rId26"/>
    <p:sldId id="358" r:id="rId27"/>
    <p:sldId id="359" r:id="rId28"/>
    <p:sldId id="360" r:id="rId29"/>
    <p:sldId id="327" r:id="rId30"/>
    <p:sldId id="347" r:id="rId31"/>
    <p:sldId id="342" r:id="rId32"/>
    <p:sldId id="341" r:id="rId33"/>
    <p:sldId id="340" r:id="rId34"/>
    <p:sldId id="339" r:id="rId35"/>
    <p:sldId id="348" r:id="rId36"/>
    <p:sldId id="34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98"/>
    <p:restoredTop sz="79457"/>
  </p:normalViewPr>
  <p:slideViewPr>
    <p:cSldViewPr snapToGrid="0" showGuides="1">
      <p:cViewPr>
        <p:scale>
          <a:sx n="137" d="100"/>
          <a:sy n="137" d="100"/>
        </p:scale>
        <p:origin x="664" y="752"/>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BB0096-43D0-4385-9E0B-ADA64386384D}"/>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1BB85E2-B0A4-4ABD-995E-B200AD076042}"/>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919E73E8-68D8-4F66-B545-25D36505ACF3}" type="datetimeFigureOut">
              <a:rPr lang="en-US" smtClean="0"/>
              <a:t>5/27/23</a:t>
            </a:fld>
            <a:endParaRPr lang="en-US"/>
          </a:p>
        </p:txBody>
      </p:sp>
      <p:sp>
        <p:nvSpPr>
          <p:cNvPr id="4" name="Footer Placeholder 3">
            <a:extLst>
              <a:ext uri="{FF2B5EF4-FFF2-40B4-BE49-F238E27FC236}">
                <a16:creationId xmlns:a16="http://schemas.microsoft.com/office/drawing/2014/main" id="{E124E59E-FB0D-447D-ABC8-E2180509D9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4F798A-405D-4821-BAB2-AF39DFAEAA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E9FEFA-FF26-41E2-A444-EACDA069B35B}" type="slidenum">
              <a:rPr lang="en-US" smtClean="0"/>
              <a:t>‹nr.›</a:t>
            </a:fld>
            <a:endParaRPr lang="en-US"/>
          </a:p>
        </p:txBody>
      </p:sp>
    </p:spTree>
    <p:extLst>
      <p:ext uri="{BB962C8B-B14F-4D97-AF65-F5344CB8AC3E}">
        <p14:creationId xmlns:p14="http://schemas.microsoft.com/office/powerpoint/2010/main" val="30513388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E06EF752-2CCA-45DF-A65E-037FFF86B045}" type="datetimeFigureOut">
              <a:rPr lang="en-US" smtClean="0"/>
              <a:t>5/27/23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F49B2-E56B-413E-96A3-39106DC2C8CD}" type="slidenum">
              <a:rPr lang="en-US" smtClean="0"/>
              <a:t>‹nr.›</a:t>
            </a:fld>
            <a:endParaRPr lang="en-US"/>
          </a:p>
        </p:txBody>
      </p:sp>
    </p:spTree>
    <p:extLst>
      <p:ext uri="{BB962C8B-B14F-4D97-AF65-F5344CB8AC3E}">
        <p14:creationId xmlns:p14="http://schemas.microsoft.com/office/powerpoint/2010/main" val="8028904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Geacht college, geachte raadsleden,</a:t>
            </a:r>
          </a:p>
          <a:p>
            <a:r>
              <a:rPr lang="nl-NL" dirty="0"/>
              <a:t>Mijn naam is Johan Jacobs en ik sta hier als voorzitter van de buurtvereniging Huysackers.</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1</a:t>
            </a:fld>
            <a:endParaRPr lang="en-US"/>
          </a:p>
        </p:txBody>
      </p:sp>
    </p:spTree>
    <p:extLst>
      <p:ext uri="{BB962C8B-B14F-4D97-AF65-F5344CB8AC3E}">
        <p14:creationId xmlns:p14="http://schemas.microsoft.com/office/powerpoint/2010/main" val="228431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gedachte achter Huysackers is om de buurt autoluw te maken. Om deze reden zijn er uiteindelijk twee ingangen voor de buurt: via de rotonde Roskam/Zilverbaan en via de </a:t>
            </a:r>
            <a:r>
              <a:rPr lang="nl-NL" dirty="0" err="1"/>
              <a:t>ovotonde</a:t>
            </a:r>
            <a:r>
              <a:rPr lang="nl-NL" dirty="0"/>
              <a:t> een stukje </a:t>
            </a:r>
            <a:r>
              <a:rPr lang="nl-NL" dirty="0" err="1"/>
              <a:t>zuiderlijker</a:t>
            </a:r>
            <a:r>
              <a:rPr lang="nl-NL" dirty="0"/>
              <a:t> op de Zilverbaan. Zie het linker plaatje voor alle zwarte ‘hoofd wegen’.</a:t>
            </a:r>
          </a:p>
          <a:p>
            <a:r>
              <a:rPr lang="nl-NL" dirty="0"/>
              <a:t>Ter hoogte van de school zal de Roskam worden afgesloten voor verkeer. In de uiteindelijke situatie is de Roskam hierdoor geen doorgaande weg meer.</a:t>
            </a:r>
          </a:p>
          <a:p>
            <a:endParaRPr lang="nl-NL" dirty="0"/>
          </a:p>
          <a:p>
            <a:r>
              <a:rPr lang="nl-NL" dirty="0"/>
              <a:t>Voor fietsers zijn er vele toegangswegen zoals op de rechter figuur te zien is. Echter, hier zijn een aantal fietspaden die eigenlijk een weg zijn voor auto’s. Het zijn wel hoofdroutes voor de fiets, maar geen fietspad.</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11</a:t>
            </a:fld>
            <a:endParaRPr lang="en-US"/>
          </a:p>
        </p:txBody>
      </p:sp>
    </p:spTree>
    <p:extLst>
      <p:ext uri="{BB962C8B-B14F-4D97-AF65-F5344CB8AC3E}">
        <p14:creationId xmlns:p14="http://schemas.microsoft.com/office/powerpoint/2010/main" val="368055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12</a:t>
            </a:fld>
            <a:endParaRPr lang="en-US"/>
          </a:p>
        </p:txBody>
      </p:sp>
    </p:spTree>
    <p:extLst>
      <p:ext uri="{BB962C8B-B14F-4D97-AF65-F5344CB8AC3E}">
        <p14:creationId xmlns:p14="http://schemas.microsoft.com/office/powerpoint/2010/main" val="218697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Plaatje om te laten zien dat er verkeersmodellen zijn gemaakt om de Knip 3 te verantwoorden.</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16</a:t>
            </a:fld>
            <a:endParaRPr lang="en-US"/>
          </a:p>
        </p:txBody>
      </p:sp>
    </p:spTree>
    <p:extLst>
      <p:ext uri="{BB962C8B-B14F-4D97-AF65-F5344CB8AC3E}">
        <p14:creationId xmlns:p14="http://schemas.microsoft.com/office/powerpoint/2010/main" val="3050988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fietspad wel/niet door het Vogelzangpark is in de gemeenteraad vaak besproken. Een enquête van een paar jaar geleden wees uit dat het merendeel geen fietspad wil door het Vogelzangpark.</a:t>
            </a:r>
          </a:p>
          <a:p>
            <a:endParaRPr lang="nl-NL" dirty="0"/>
          </a:p>
          <a:p>
            <a:r>
              <a:rPr lang="nl-NL" dirty="0"/>
              <a:t>Voor Huysackers is een goede fietsverbinding richting het centrum gewenst. In de uiteindelijke situatie is de beste route richting centrum via de </a:t>
            </a:r>
            <a:r>
              <a:rPr lang="nl-NL" dirty="0" err="1"/>
              <a:t>Antwerpsebaan</a:t>
            </a:r>
            <a:r>
              <a:rPr lang="nl-NL" dirty="0"/>
              <a:t>. Bij de </a:t>
            </a:r>
            <a:r>
              <a:rPr lang="nl-NL" dirty="0" err="1"/>
              <a:t>Sondervick</a:t>
            </a:r>
            <a:r>
              <a:rPr lang="nl-NL" dirty="0"/>
              <a:t> zal een rotonde komen zodat fietsers veilig de </a:t>
            </a:r>
            <a:r>
              <a:rPr lang="nl-NL" dirty="0" err="1"/>
              <a:t>Sondervick</a:t>
            </a:r>
            <a:r>
              <a:rPr lang="nl-NL" dirty="0"/>
              <a:t> kunnen oversteken. In de oude plannen zou een fietspad door het Vogelzangpark gepland zijn zodat de fietser richting het centrum kan fietsen. Na de enquête is besloten om de fietsroute via de Saturnus/De </a:t>
            </a:r>
            <a:r>
              <a:rPr lang="nl-NL" dirty="0" err="1"/>
              <a:t>Sitterlaan</a:t>
            </a:r>
            <a:r>
              <a:rPr lang="nl-NL" dirty="0"/>
              <a:t> te laten lopen.</a:t>
            </a:r>
          </a:p>
          <a:p>
            <a:endParaRPr lang="nl-NL" dirty="0"/>
          </a:p>
          <a:p>
            <a:r>
              <a:rPr lang="nl-NL" dirty="0"/>
              <a:t>In de media staat beschreven dat de inwoners van Huysackers (</a:t>
            </a:r>
            <a:r>
              <a:rPr lang="nl-NL" dirty="0" err="1"/>
              <a:t>Zilverackers</a:t>
            </a:r>
            <a:r>
              <a:rPr lang="nl-NL" dirty="0"/>
              <a:t>) wellicht in mindere mate betrokken zijn.</a:t>
            </a:r>
          </a:p>
          <a:p>
            <a:endParaRPr lang="nl-NL" dirty="0"/>
          </a:p>
          <a:p>
            <a:r>
              <a:rPr lang="nl-NL" dirty="0"/>
              <a:t>De buurtvereniging Huysackers wil bij voldoende animo bekijken of we een brief aan de gemeenteraad kunnen schrijven.</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21</a:t>
            </a:fld>
            <a:endParaRPr lang="en-US"/>
          </a:p>
        </p:txBody>
      </p:sp>
    </p:spTree>
    <p:extLst>
      <p:ext uri="{BB962C8B-B14F-4D97-AF65-F5344CB8AC3E}">
        <p14:creationId xmlns:p14="http://schemas.microsoft.com/office/powerpoint/2010/main" val="1657543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23</a:t>
            </a:fld>
            <a:endParaRPr lang="en-US"/>
          </a:p>
        </p:txBody>
      </p:sp>
    </p:spTree>
    <p:extLst>
      <p:ext uri="{BB962C8B-B14F-4D97-AF65-F5344CB8AC3E}">
        <p14:creationId xmlns:p14="http://schemas.microsoft.com/office/powerpoint/2010/main" val="160562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zijn nu 2 jaar actief in onze nieuwe wijk en we hebben 107 gezinnen als lid.</a:t>
            </a:r>
          </a:p>
          <a:p>
            <a:r>
              <a:rPr lang="nl-NL" dirty="0"/>
              <a:t>Het is belangrijk dat ik u laat weten dat in onze wijk geen voorzieningen gepland zijn, zoals winkels en gezondheidszorg.</a:t>
            </a:r>
            <a:br>
              <a:rPr lang="nl-NL" dirty="0"/>
            </a:br>
            <a:r>
              <a:rPr lang="nl-NL" dirty="0"/>
              <a:t>Om deze reden is een gedegen auto- en fietsverbinding voor ons van groot belang voor bijvoorbeeld onze dagelijks boodschappen.</a:t>
            </a:r>
          </a:p>
          <a:p>
            <a:r>
              <a:rPr lang="nl-NL" dirty="0"/>
              <a:t>Onze wijk heeft het kenmerk autoluw te zijn en zich te richten op fietsverbindingen.</a:t>
            </a:r>
          </a:p>
          <a:p>
            <a:endParaRPr lang="nl-NL" dirty="0"/>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2</a:t>
            </a:fld>
            <a:endParaRPr lang="en-US"/>
          </a:p>
        </p:txBody>
      </p:sp>
    </p:spTree>
    <p:extLst>
      <p:ext uri="{BB962C8B-B14F-4D97-AF65-F5344CB8AC3E}">
        <p14:creationId xmlns:p14="http://schemas.microsoft.com/office/powerpoint/2010/main" val="3023404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 ziet u de mooie wijk </a:t>
            </a:r>
            <a:r>
              <a:rPr lang="nl-NL" dirty="0" err="1"/>
              <a:t>Zilverackers</a:t>
            </a:r>
            <a:r>
              <a:rPr lang="nl-NL" dirty="0"/>
              <a:t> zoals gepland met veel groen en recreatie in de natuur.</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Ik wil u nu eerst laten zien hoe de huidige situatie voor het autoverkeer en fietsverkeer is gepland.</a:t>
            </a:r>
          </a:p>
          <a:p>
            <a:endParaRPr lang="nl-NL" dirty="0"/>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3</a:t>
            </a:fld>
            <a:endParaRPr lang="en-US"/>
          </a:p>
        </p:txBody>
      </p:sp>
    </p:spTree>
    <p:extLst>
      <p:ext uri="{BB962C8B-B14F-4D97-AF65-F5344CB8AC3E}">
        <p14:creationId xmlns:p14="http://schemas.microsoft.com/office/powerpoint/2010/main" val="94258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de auto zien we duidelijk de drie toegangswegen naar de nieuwe Zilverbaan en 1 verbinding naar de </a:t>
            </a:r>
            <a:r>
              <a:rPr lang="nl-NL" dirty="0" err="1"/>
              <a:t>Sondervick</a:t>
            </a:r>
            <a:r>
              <a:rPr lang="nl-NL" dirty="0"/>
              <a:t>. Echter, door het wegvallen van een verbindingsweg in de wijk [animatie laten zien] is er geen directe verbinding meer naar de richting van Veldhoven. Een groot deel zal veel verder moeten omrijden en daardoor hebben ook anderen weer meer last van een hogere verkeersdruk in de wijk zelf – die op zichzelf autoluw zou moeten zijn.</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4</a:t>
            </a:fld>
            <a:endParaRPr lang="en-US"/>
          </a:p>
        </p:txBody>
      </p:sp>
    </p:spTree>
    <p:extLst>
      <p:ext uri="{BB962C8B-B14F-4D97-AF65-F5344CB8AC3E}">
        <p14:creationId xmlns:p14="http://schemas.microsoft.com/office/powerpoint/2010/main" val="198052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de fiets zijn er vrij liggende fietspaden gepland met een duidelijke noord-zuid verbinding in rood van Oerle naar de Kempen campus. Het oranje stuk is een fietsstraat (“auto te gast”) in de buurt Huysackers.</a:t>
            </a:r>
          </a:p>
          <a:p>
            <a:endParaRPr lang="nl-NL" dirty="0"/>
          </a:p>
          <a:p>
            <a:r>
              <a:rPr lang="nl-NL" dirty="0"/>
              <a:t>Van west naar oost loopt ook een vrij liggend fietspad van de Zilverbaan tot de </a:t>
            </a:r>
            <a:r>
              <a:rPr lang="nl-NL" dirty="0" err="1"/>
              <a:t>Sondervick</a:t>
            </a:r>
            <a:r>
              <a:rPr lang="nl-NL" dirty="0"/>
              <a:t>. Ook in rood aangegeven.</a:t>
            </a:r>
          </a:p>
          <a:p>
            <a:endParaRPr lang="nl-NL" dirty="0"/>
          </a:p>
          <a:p>
            <a:r>
              <a:rPr lang="nl-NL" dirty="0"/>
              <a:t>De Roskam is donkerblauw gestippeld en is ook een hoofdroute voor de fiets. Echter, hier rijden ook auto’s met fietsers op dezelfde weg. Daarom heeft de noordelijke route in rood de voorkeur.</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5</a:t>
            </a:fld>
            <a:endParaRPr lang="en-US"/>
          </a:p>
        </p:txBody>
      </p:sp>
    </p:spTree>
    <p:extLst>
      <p:ext uri="{BB962C8B-B14F-4D97-AF65-F5344CB8AC3E}">
        <p14:creationId xmlns:p14="http://schemas.microsoft.com/office/powerpoint/2010/main" val="133871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Waarom sta ik hier nu voor u?</a:t>
            </a:r>
          </a:p>
          <a:p>
            <a:r>
              <a:rPr lang="nl-NL" dirty="0"/>
              <a:t>Zoals besproken in onze algemene ledenvergadering van begin dit jaar willen we ons graag inzetten om de extra ontsluiting voor auto te heroverwegen. Daarnaast willen we ons graag inzetten voor een veilige en logische fietsroute naar het centrum van Veldhoven.</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6</a:t>
            </a:fld>
            <a:endParaRPr lang="en-US"/>
          </a:p>
        </p:txBody>
      </p:sp>
    </p:spTree>
    <p:extLst>
      <p:ext uri="{BB962C8B-B14F-4D97-AF65-F5344CB8AC3E}">
        <p14:creationId xmlns:p14="http://schemas.microsoft.com/office/powerpoint/2010/main" val="334318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de auto:</a:t>
            </a:r>
          </a:p>
          <a:p>
            <a:r>
              <a:rPr lang="nl-NL" dirty="0"/>
              <a:t>In het bestemmingsplan van </a:t>
            </a:r>
            <a:r>
              <a:rPr lang="nl-NL" dirty="0" err="1"/>
              <a:t>Zilverackers</a:t>
            </a:r>
            <a:r>
              <a:rPr lang="nl-NL" dirty="0"/>
              <a:t> was voor de hele wijk een ontsluiting naar de </a:t>
            </a:r>
            <a:r>
              <a:rPr lang="nl-NL" dirty="0" err="1"/>
              <a:t>Sondervick</a:t>
            </a:r>
            <a:r>
              <a:rPr lang="nl-NL" dirty="0"/>
              <a:t> voorzien.</a:t>
            </a:r>
          </a:p>
          <a:p>
            <a:r>
              <a:rPr lang="nl-NL" dirty="0"/>
              <a:t>Er zijn veel zienswijzen ingediend over de extra verkeersdrukte op de </a:t>
            </a:r>
            <a:r>
              <a:rPr lang="nl-NL" dirty="0" err="1"/>
              <a:t>Sondervick</a:t>
            </a:r>
            <a:r>
              <a:rPr lang="nl-NL" dirty="0"/>
              <a:t>. Er was geen enkele zienswijze uit de wijk </a:t>
            </a:r>
            <a:r>
              <a:rPr lang="nl-NL" dirty="0" err="1"/>
              <a:t>Zilverackers</a:t>
            </a:r>
            <a:r>
              <a:rPr lang="nl-NL" dirty="0"/>
              <a:t> – reden is dat we er niet woonden.</a:t>
            </a:r>
          </a:p>
          <a:p>
            <a:r>
              <a:rPr lang="nl-NL" dirty="0"/>
              <a:t>Op basis van de zienswijzen is er een gesprek geweest tussen gemeente en bewoners van </a:t>
            </a:r>
            <a:r>
              <a:rPr lang="nl-NL" dirty="0" err="1"/>
              <a:t>Sondervick</a:t>
            </a:r>
            <a:r>
              <a:rPr lang="nl-NL" dirty="0"/>
              <a:t> en is er een onderzoek ingesteld; bewoners van </a:t>
            </a:r>
            <a:r>
              <a:rPr lang="nl-NL" dirty="0" err="1"/>
              <a:t>Zilverackers</a:t>
            </a:r>
            <a:r>
              <a:rPr lang="nl-NL" dirty="0"/>
              <a:t> waren niet betrokken.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onderzoek richtte zich op de verkeersdrukte op de </a:t>
            </a:r>
            <a:r>
              <a:rPr lang="nl-NL" dirty="0" err="1"/>
              <a:t>Sondervick</a:t>
            </a:r>
            <a:r>
              <a:rPr lang="nl-NL" dirty="0"/>
              <a:t>. Door de aanleg van de Zilverbaan was de verkeersdrukte op de </a:t>
            </a:r>
            <a:r>
              <a:rPr lang="nl-NL" dirty="0" err="1"/>
              <a:t>Sondervick</a:t>
            </a:r>
            <a:r>
              <a:rPr lang="nl-NL" dirty="0"/>
              <a:t> al afgenomen. Toch is het bestemmingplan aangepast zodat de verkeersdrukte geminimaliseerd zou worden.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Hierbij is dus 1 ontsluiting komen te vervallen (de “derde knip”).</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Helaas door dit besluit krijgt </a:t>
            </a:r>
            <a:r>
              <a:rPr lang="nl-NL" dirty="0" err="1"/>
              <a:t>Zilverackers</a:t>
            </a:r>
            <a:r>
              <a:rPr lang="nl-NL" dirty="0"/>
              <a:t> hierdoor meer autoverkeer door de autoluwe wijk. Ook zijn reistijden en reisafstanden verlengt.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hebben ons nu verenigt en op onze informatieavond vanuit de buurtvereniging werd temeer duidelijk dat veel inwoners niets wisten van dit nieuwe besluit. Onoplettendheid wellicht, maar door het aankopen en inrichten van onze nieuwe woningen wel begrijpelijk.</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7</a:t>
            </a:fld>
            <a:endParaRPr lang="en-US"/>
          </a:p>
        </p:txBody>
      </p:sp>
    </p:spTree>
    <p:extLst>
      <p:ext uri="{BB962C8B-B14F-4D97-AF65-F5344CB8AC3E}">
        <p14:creationId xmlns:p14="http://schemas.microsoft.com/office/powerpoint/2010/main" val="4049510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de fiets:</a:t>
            </a:r>
          </a:p>
          <a:p>
            <a:r>
              <a:rPr lang="nl-NL" dirty="0"/>
              <a:t>Een fietspad door een park kan veilig. Er zijn vele parken in Nederland met fietspaden. Ook in Veldhoven zijn zelfs gecombineerde voet- en fietspaden; samen gebruik maken van 1 pad. Dat heeft hier misschien niet de voorkeur, maar er zijn schetsen gemaakt waarbij het fietspad losligt van de wandelpaden. Een kostenraming is echter niet gemaakt.</a:t>
            </a:r>
          </a:p>
          <a:p>
            <a:endParaRPr lang="nl-NL" dirty="0"/>
          </a:p>
          <a:p>
            <a:r>
              <a:rPr lang="nl-NL" dirty="0"/>
              <a:t>Na een enquête is er een klankbordgroep gevormd waarin de bewoners van </a:t>
            </a:r>
            <a:r>
              <a:rPr lang="nl-NL" dirty="0" err="1"/>
              <a:t>Zilverackers</a:t>
            </a:r>
            <a:r>
              <a:rPr lang="nl-NL" dirty="0"/>
              <a:t> niet waren betrokken. Nogmaals: we waren met andere dingen bezig, maar we zijn zeker ook niet gevraagd. Voor ons is toen de route Saturnus/</a:t>
            </a:r>
            <a:r>
              <a:rPr lang="nl-NL" dirty="0" err="1"/>
              <a:t>Sitterlaan</a:t>
            </a:r>
            <a:r>
              <a:rPr lang="nl-NL" dirty="0"/>
              <a:t> gekozen.</a:t>
            </a:r>
          </a:p>
          <a:p>
            <a:endParaRPr lang="nl-NL" dirty="0"/>
          </a:p>
          <a:p>
            <a:r>
              <a:rPr lang="nl-NL" dirty="0"/>
              <a:t>Nu zijn we wel betrokken en willen we duidelijk maken dat de veilige verbinding via de nieuwe rotonde zal lopen. Als je veilig oversteekt bij deze rotonde via het vrij liggende fietspad sta je recht voor het park. Als je dan naar de Bossebaan wilt (naar het centrum van Veldhoven of Eindhoven, of naar de Run 1000) dan is de verleiding heel groot: door het park. Hiermee creëren we ook een kans voor een volledig vrij liggend fietspad van </a:t>
            </a:r>
            <a:r>
              <a:rPr lang="nl-NL" dirty="0" err="1"/>
              <a:t>Zilverackers</a:t>
            </a:r>
            <a:r>
              <a:rPr lang="nl-NL" dirty="0"/>
              <a:t> naar het centrum van Eindhoven. Laten we de laatste 850 meter in Veldhoven ook oplossen met een vrij liggend fietspad.</a:t>
            </a:r>
          </a:p>
          <a:p>
            <a:endParaRPr lang="nl-NL" dirty="0"/>
          </a:p>
          <a:p>
            <a:r>
              <a:rPr lang="nl-NL" dirty="0"/>
              <a:t>Over dit onderwerp waren op onze informatieavond wederom verbaasde gezichten. Vele inwoners in Huysackers kenden deze discussie niet en kenden ook niet de voor- en tegenargumenten. Op onze algemene ledenvergadering is daarom ook besloten om ons in te zetten voor het volgende voorstel: laten we nogmaals in gesprek gaan over een fietspad door het park samen met bewoners van </a:t>
            </a:r>
            <a:r>
              <a:rPr lang="nl-NL" dirty="0" err="1"/>
              <a:t>Zilverackers</a:t>
            </a:r>
            <a:r>
              <a:rPr lang="nl-NL" dirty="0"/>
              <a:t>, ‘t Look en Zonderwijk. De gemeente wil zelf ook graag inzetten op goede fietsverbindingen zelfs vanuit de Kempen ten behoeve van de gehele </a:t>
            </a:r>
            <a:r>
              <a:rPr lang="nl-NL" dirty="0" err="1"/>
              <a:t>brainport</a:t>
            </a:r>
            <a:r>
              <a:rPr lang="nl-NL" dirty="0"/>
              <a:t> regio. Fietsen door het park heeft onze voorkeur en de besparing kunnen we gebruiken voor het opwaarderen van het groen in de wijken ‘t Look en Zonderwijk. Ik snap heel goed dat voor Zonderwijk het park Vogelzang belangrijk is. Maar misschien is het aanleggen van een tweede park nabij de Europalaan wel een nog betere optie? Zonderwijk twee parken. En </a:t>
            </a:r>
            <a:r>
              <a:rPr lang="nl-NL" dirty="0" err="1"/>
              <a:t>Zilverackers</a:t>
            </a:r>
            <a:r>
              <a:rPr lang="nl-NL" dirty="0"/>
              <a:t> een fietspad!</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8</a:t>
            </a:fld>
            <a:endParaRPr lang="en-US"/>
          </a:p>
        </p:txBody>
      </p:sp>
    </p:spTree>
    <p:extLst>
      <p:ext uri="{BB962C8B-B14F-4D97-AF65-F5344CB8AC3E}">
        <p14:creationId xmlns:p14="http://schemas.microsoft.com/office/powerpoint/2010/main" val="873146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Kom ik bij mijn conclusie:</a:t>
            </a:r>
          </a:p>
          <a:p>
            <a:pPr marL="171450" indent="-171450">
              <a:buFontTx/>
              <a:buChar char="-"/>
            </a:pPr>
            <a:r>
              <a:rPr lang="nl-NL" dirty="0" err="1"/>
              <a:t>Zilverackers</a:t>
            </a:r>
            <a:r>
              <a:rPr lang="nl-NL" dirty="0"/>
              <a:t> is een mooie groene wijk, maar we gaan voor iedere boodschap of doktersbezoek de wijk uit.</a:t>
            </a:r>
          </a:p>
          <a:p>
            <a:pPr marL="171450" indent="-171450">
              <a:buFontTx/>
              <a:buChar char="-"/>
            </a:pPr>
            <a:r>
              <a:rPr lang="nl-NL" dirty="0"/>
              <a:t>We hebben dus baat bij een goede auto- en fietsverbinding. Echter, deze is nu niet optimaal.</a:t>
            </a:r>
          </a:p>
          <a:p>
            <a:pPr marL="171450" indent="-171450">
              <a:buFontTx/>
              <a:buChar char="-"/>
            </a:pPr>
            <a:r>
              <a:rPr lang="nl-NL" dirty="0"/>
              <a:t>We hebben voordeel bij een extra ontsluiting voor het autoverkeer: kortere reistijd en rijafstand en minder verkeer op de slingerweg door de Huysackers.</a:t>
            </a:r>
          </a:p>
          <a:p>
            <a:pPr marL="171450" indent="-171450">
              <a:buFontTx/>
              <a:buChar char="-"/>
            </a:pPr>
            <a:r>
              <a:rPr lang="nl-NL" dirty="0"/>
              <a:t>Een veilig fietspad door park Vogelzang is mogelijk en geeft ons een logische route naar het centrum.</a:t>
            </a:r>
          </a:p>
          <a:p>
            <a:pPr marL="171450" indent="-171450">
              <a:buFontTx/>
              <a:buChar char="-"/>
            </a:pPr>
            <a:r>
              <a:rPr lang="nl-NL" dirty="0"/>
              <a:t>Wij willen meedenken en zijn een eerlijke, open en betrouwbare gesprekspartner vanuit </a:t>
            </a:r>
            <a:r>
              <a:rPr lang="nl-NL" dirty="0" err="1"/>
              <a:t>Zilverackers</a:t>
            </a:r>
            <a:r>
              <a:rPr lang="nl-NL" dirty="0"/>
              <a:t>.</a:t>
            </a:r>
          </a:p>
          <a:p>
            <a:pPr marL="171450" indent="-171450">
              <a:buFontTx/>
              <a:buChar char="-"/>
            </a:pPr>
            <a:endParaRPr lang="nl-NL" dirty="0"/>
          </a:p>
          <a:p>
            <a:pPr marL="0" indent="0">
              <a:buFontTx/>
              <a:buNone/>
            </a:pPr>
            <a:r>
              <a:rPr lang="nl-NL" dirty="0"/>
              <a:t>Ik dank u voor uw aandacht en sta zeer open voor het beantwoorden van eventuele vragen.</a:t>
            </a:r>
          </a:p>
        </p:txBody>
      </p:sp>
      <p:sp>
        <p:nvSpPr>
          <p:cNvPr id="4" name="Tijdelijke aanduiding voor dianummer 3"/>
          <p:cNvSpPr>
            <a:spLocks noGrp="1"/>
          </p:cNvSpPr>
          <p:nvPr>
            <p:ph type="sldNum" sz="quarter" idx="5"/>
          </p:nvPr>
        </p:nvSpPr>
        <p:spPr/>
        <p:txBody>
          <a:bodyPr/>
          <a:lstStyle/>
          <a:p>
            <a:fld id="{D15F49B2-E56B-413E-96A3-39106DC2C8CD}" type="slidenum">
              <a:rPr lang="en-US" smtClean="0"/>
              <a:t>9</a:t>
            </a:fld>
            <a:endParaRPr lang="en-US"/>
          </a:p>
        </p:txBody>
      </p:sp>
    </p:spTree>
    <p:extLst>
      <p:ext uri="{BB962C8B-B14F-4D97-AF65-F5344CB8AC3E}">
        <p14:creationId xmlns:p14="http://schemas.microsoft.com/office/powerpoint/2010/main" val="42441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2159564" y="2060848"/>
            <a:ext cx="8928297" cy="647774"/>
          </a:xfrm>
          <a:prstGeom prst="rect">
            <a:avLst/>
          </a:prstGeom>
        </p:spPr>
        <p:txBody>
          <a:bodyPr>
            <a:noAutofit/>
          </a:bodyPr>
          <a:lstStyle>
            <a:lvl1pPr>
              <a:defRPr sz="4000">
                <a:solidFill>
                  <a:srgbClr val="00337F"/>
                </a:solidFill>
              </a:defRPr>
            </a:lvl1pPr>
            <a:lvl5pPr>
              <a:defRPr/>
            </a:lvl5pPr>
          </a:lstStyle>
          <a:p>
            <a:pPr lvl="0"/>
            <a:r>
              <a:rPr lang="nl-NL" dirty="0"/>
              <a:t>Titel</a:t>
            </a:r>
          </a:p>
        </p:txBody>
      </p:sp>
      <p:sp>
        <p:nvSpPr>
          <p:cNvPr id="10" name="Tijdelijke aanduiding voor tekst 9"/>
          <p:cNvSpPr>
            <a:spLocks noGrp="1"/>
          </p:cNvSpPr>
          <p:nvPr>
            <p:ph type="body" sz="quarter" idx="14" hasCustomPrompt="1"/>
          </p:nvPr>
        </p:nvSpPr>
        <p:spPr>
          <a:xfrm>
            <a:off x="2159563" y="2780928"/>
            <a:ext cx="8928992" cy="575692"/>
          </a:xfrm>
          <a:prstGeom prst="rect">
            <a:avLst/>
          </a:prstGeom>
        </p:spPr>
        <p:txBody>
          <a:bodyPr/>
          <a:lstStyle>
            <a:lvl1pPr>
              <a:defRPr sz="2800">
                <a:solidFill>
                  <a:srgbClr val="00B28C"/>
                </a:solidFill>
              </a:defRPr>
            </a:lvl1pPr>
          </a:lstStyle>
          <a:p>
            <a:pPr lvl="0"/>
            <a:r>
              <a:rPr lang="nl-NL" dirty="0"/>
              <a:t>Subtitel</a:t>
            </a:r>
          </a:p>
        </p:txBody>
      </p:sp>
    </p:spTree>
    <p:extLst>
      <p:ext uri="{BB962C8B-B14F-4D97-AF65-F5344CB8AC3E}">
        <p14:creationId xmlns:p14="http://schemas.microsoft.com/office/powerpoint/2010/main" val="908545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280555809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155881235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81104331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9194205E-9784-FC4A-B49B-80C336EDC665}" type="datetime1">
              <a:rPr lang="nl-NL" smtClean="0"/>
              <a:t>27-05-2023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420074954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194205E-9784-FC4A-B49B-80C336EDC665}" type="datetime1">
              <a:rPr lang="nl-NL" smtClean="0"/>
              <a:t>27-05-2023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317868147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9194205E-9784-FC4A-B49B-80C336EDC665}" type="datetime1">
              <a:rPr lang="nl-NL" smtClean="0"/>
              <a:t>27-05-2023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3879766835"/>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4205E-9784-FC4A-B49B-80C336EDC665}" type="datetime1">
              <a:rPr lang="nl-NL" smtClean="0"/>
              <a:t>27-05-2023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367748934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194205E-9784-FC4A-B49B-80C336EDC665}" type="datetime1">
              <a:rPr lang="nl-NL" smtClean="0"/>
              <a:t>27-05-2023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3114837915"/>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9194205E-9784-FC4A-B49B-80C336EDC665}" type="datetime1">
              <a:rPr lang="nl-NL" smtClean="0"/>
              <a:t>27-05-2023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352129805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2740566466"/>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fsluiting">
    <p:bg>
      <p:bgPr>
        <a:solidFill>
          <a:schemeClr val="accent1"/>
        </a:solidFill>
        <a:effectLst/>
      </p:bgPr>
    </p:bg>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2159564" y="2060848"/>
            <a:ext cx="8928297" cy="647774"/>
          </a:xfrm>
          <a:prstGeom prst="rect">
            <a:avLst/>
          </a:prstGeom>
        </p:spPr>
        <p:txBody>
          <a:bodyPr>
            <a:noAutofit/>
          </a:bodyPr>
          <a:lstStyle>
            <a:lvl1pPr>
              <a:defRPr sz="4000">
                <a:solidFill>
                  <a:srgbClr val="00337F"/>
                </a:solidFill>
              </a:defRPr>
            </a:lvl1pPr>
            <a:lvl5pPr>
              <a:defRPr/>
            </a:lvl5pPr>
          </a:lstStyle>
          <a:p>
            <a:pPr lvl="0"/>
            <a:r>
              <a:rPr lang="nl-NL" dirty="0"/>
              <a:t>Afsluiting</a:t>
            </a:r>
          </a:p>
        </p:txBody>
      </p:sp>
      <p:sp>
        <p:nvSpPr>
          <p:cNvPr id="10" name="Tijdelijke aanduiding voor tekst 9"/>
          <p:cNvSpPr>
            <a:spLocks noGrp="1"/>
          </p:cNvSpPr>
          <p:nvPr>
            <p:ph type="body" sz="quarter" idx="14" hasCustomPrompt="1"/>
          </p:nvPr>
        </p:nvSpPr>
        <p:spPr>
          <a:xfrm>
            <a:off x="2159563" y="2780928"/>
            <a:ext cx="8928992" cy="575692"/>
          </a:xfrm>
          <a:prstGeom prst="rect">
            <a:avLst/>
          </a:prstGeom>
        </p:spPr>
        <p:txBody>
          <a:bodyPr/>
          <a:lstStyle>
            <a:lvl1pPr>
              <a:defRPr>
                <a:solidFill>
                  <a:srgbClr val="00B28C"/>
                </a:solidFill>
              </a:defRPr>
            </a:lvl1pPr>
          </a:lstStyle>
          <a:p>
            <a:pPr lvl="0"/>
            <a:r>
              <a:rPr lang="nl-NL" dirty="0"/>
              <a:t>Onderschrift</a:t>
            </a:r>
          </a:p>
        </p:txBody>
      </p:sp>
    </p:spTree>
    <p:extLst>
      <p:ext uri="{BB962C8B-B14F-4D97-AF65-F5344CB8AC3E}">
        <p14:creationId xmlns:p14="http://schemas.microsoft.com/office/powerpoint/2010/main" val="3801380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1279724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549568833"/>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7566915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339711565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14711660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194205E-9784-FC4A-B49B-80C336EDC665}" type="datetime1">
              <a:rPr lang="nl-NL" smtClean="0"/>
              <a:t>27-05-2023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AF765E-0CD1-4FBA-914D-8FA7AFF60EBC}" type="slidenum">
              <a:rPr lang="en-US" smtClean="0"/>
              <a:t>‹nr.›</a:t>
            </a:fld>
            <a:endParaRPr lang="en-US"/>
          </a:p>
        </p:txBody>
      </p:sp>
    </p:spTree>
    <p:extLst>
      <p:ext uri="{BB962C8B-B14F-4D97-AF65-F5344CB8AC3E}">
        <p14:creationId xmlns:p14="http://schemas.microsoft.com/office/powerpoint/2010/main" val="120382984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en inhoud">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1295467" y="1628800"/>
            <a:ext cx="10561173" cy="648221"/>
          </a:xfrm>
          <a:prstGeom prst="rect">
            <a:avLst/>
          </a:prstGeom>
        </p:spPr>
        <p:txBody>
          <a:bodyPr/>
          <a:lstStyle>
            <a:lvl1pPr marL="0" indent="0">
              <a:buNone/>
              <a:defRPr sz="4000">
                <a:solidFill>
                  <a:srgbClr val="00337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Titel van de dia</a:t>
            </a:r>
          </a:p>
        </p:txBody>
      </p:sp>
      <p:sp>
        <p:nvSpPr>
          <p:cNvPr id="10" name="Tijdelijke aanduiding voor inhoud 9"/>
          <p:cNvSpPr>
            <a:spLocks noGrp="1"/>
          </p:cNvSpPr>
          <p:nvPr>
            <p:ph sz="quarter" idx="14" hasCustomPrompt="1"/>
          </p:nvPr>
        </p:nvSpPr>
        <p:spPr>
          <a:xfrm>
            <a:off x="1295467" y="2564904"/>
            <a:ext cx="10561173" cy="1440160"/>
          </a:xfrm>
          <a:prstGeom prst="rect">
            <a:avLst/>
          </a:prstGeom>
        </p:spPr>
        <p:txBody>
          <a:bodyPr/>
          <a:lstStyle>
            <a:lvl1pPr marL="0" indent="0">
              <a:buClr>
                <a:srgbClr val="00337F"/>
              </a:buClr>
              <a:buSzPct val="100000"/>
              <a:buFont typeface="Arial" panose="020B0604020202020204" pitchFamily="34" charset="0"/>
              <a:buNone/>
              <a:defRPr sz="2800">
                <a:solidFill>
                  <a:srgbClr val="00337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Typ je tekst of voeg inhoud toe</a:t>
            </a:r>
            <a:br>
              <a:rPr lang="nl-NL" dirty="0"/>
            </a:br>
            <a:br>
              <a:rPr lang="nl-NL" dirty="0"/>
            </a:br>
            <a:endParaRPr lang="nl-NL" dirty="0"/>
          </a:p>
          <a:p>
            <a:pPr lvl="0"/>
            <a:endParaRPr lang="nl-NL" dirty="0"/>
          </a:p>
        </p:txBody>
      </p:sp>
      <p:sp>
        <p:nvSpPr>
          <p:cNvPr id="3" name="Tijdelijke aanduiding voor tekst 2"/>
          <p:cNvSpPr>
            <a:spLocks noGrp="1"/>
          </p:cNvSpPr>
          <p:nvPr>
            <p:ph type="body" sz="quarter" idx="15" hasCustomPrompt="1"/>
          </p:nvPr>
        </p:nvSpPr>
        <p:spPr>
          <a:xfrm>
            <a:off x="1295401" y="4076700"/>
            <a:ext cx="10562167" cy="1512888"/>
          </a:xfrm>
          <a:prstGeom prst="rect">
            <a:avLst/>
          </a:prstGeom>
        </p:spPr>
        <p:txBody>
          <a:bodyPr/>
          <a:lstStyle>
            <a:lvl1pPr marL="342900" indent="-342900">
              <a:buClr>
                <a:srgbClr val="00337F"/>
              </a:buClr>
              <a:buFont typeface="Symbol" panose="05050102010706020507" pitchFamily="18" charset="2"/>
              <a:buChar char="¨"/>
              <a:defRPr sz="2800"/>
            </a:lvl1pPr>
          </a:lstStyle>
          <a:p>
            <a:pPr lvl="0"/>
            <a:r>
              <a:rPr lang="nl-NL" dirty="0"/>
              <a:t>Opsomming</a:t>
            </a:r>
          </a:p>
        </p:txBody>
      </p:sp>
      <p:sp>
        <p:nvSpPr>
          <p:cNvPr id="5" name="Tijdelijke aanduiding voor tekst 4"/>
          <p:cNvSpPr>
            <a:spLocks noGrp="1"/>
          </p:cNvSpPr>
          <p:nvPr>
            <p:ph type="body" sz="quarter" idx="16" hasCustomPrompt="1"/>
          </p:nvPr>
        </p:nvSpPr>
        <p:spPr>
          <a:xfrm>
            <a:off x="1295401" y="5732463"/>
            <a:ext cx="10562167" cy="792162"/>
          </a:xfrm>
          <a:prstGeom prst="rect">
            <a:avLst/>
          </a:prstGeom>
        </p:spPr>
        <p:txBody>
          <a:bodyPr/>
          <a:lstStyle>
            <a:lvl1pPr marL="0" indent="0">
              <a:buNone/>
              <a:defRPr sz="1800"/>
            </a:lvl1pPr>
          </a:lstStyle>
          <a:p>
            <a:pPr lvl="0"/>
            <a:r>
              <a:rPr lang="nl-NL" dirty="0"/>
              <a:t>Bijschrift</a:t>
            </a:r>
          </a:p>
        </p:txBody>
      </p:sp>
    </p:spTree>
    <p:extLst>
      <p:ext uri="{BB962C8B-B14F-4D97-AF65-F5344CB8AC3E}">
        <p14:creationId xmlns:p14="http://schemas.microsoft.com/office/powerpoint/2010/main" val="2232975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1295467" y="1628800"/>
            <a:ext cx="10561173" cy="648221"/>
          </a:xfrm>
          <a:prstGeom prst="rect">
            <a:avLst/>
          </a:prstGeom>
        </p:spPr>
        <p:txBody>
          <a:bodyPr/>
          <a:lstStyle>
            <a:lvl1pPr marL="0" indent="0">
              <a:buNone/>
              <a:defRPr sz="4000">
                <a:solidFill>
                  <a:srgbClr val="00337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Titel van de tabel</a:t>
            </a:r>
          </a:p>
        </p:txBody>
      </p:sp>
      <p:sp>
        <p:nvSpPr>
          <p:cNvPr id="7" name="Tijdelijke aanduiding voor tabel 6"/>
          <p:cNvSpPr>
            <a:spLocks noGrp="1"/>
          </p:cNvSpPr>
          <p:nvPr>
            <p:ph type="tbl" sz="quarter" idx="14" hasCustomPrompt="1"/>
          </p:nvPr>
        </p:nvSpPr>
        <p:spPr>
          <a:xfrm>
            <a:off x="1487488" y="2564904"/>
            <a:ext cx="10561173" cy="3888432"/>
          </a:xfrm>
          <a:prstGeom prst="rect">
            <a:avLst/>
          </a:prstGeom>
        </p:spPr>
        <p:txBody>
          <a:bodyPr/>
          <a:lstStyle>
            <a:lvl1pPr marL="0" indent="0">
              <a:buNone/>
              <a:defRPr sz="2800">
                <a:solidFill>
                  <a:srgbClr val="00337F"/>
                </a:solidFill>
                <a:latin typeface="Verdana" panose="020B0604030504040204" pitchFamily="34" charset="0"/>
                <a:ea typeface="Verdana" panose="020B0604030504040204" pitchFamily="34" charset="0"/>
                <a:cs typeface="Verdana" panose="020B0604030504040204" pitchFamily="34" charset="0"/>
              </a:defRPr>
            </a:lvl1pPr>
          </a:lstStyle>
          <a:p>
            <a:r>
              <a:rPr lang="nl-NL" dirty="0"/>
              <a:t>Tabel</a:t>
            </a:r>
          </a:p>
        </p:txBody>
      </p:sp>
    </p:spTree>
    <p:extLst>
      <p:ext uri="{BB962C8B-B14F-4D97-AF65-F5344CB8AC3E}">
        <p14:creationId xmlns:p14="http://schemas.microsoft.com/office/powerpoint/2010/main" val="1319397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en inhoud2">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1295467" y="1628800"/>
            <a:ext cx="10561173" cy="648221"/>
          </a:xfrm>
          <a:prstGeom prst="rect">
            <a:avLst/>
          </a:prstGeom>
        </p:spPr>
        <p:txBody>
          <a:bodyPr/>
          <a:lstStyle>
            <a:lvl1pPr marL="0" indent="0">
              <a:buNone/>
              <a:defRPr sz="4000">
                <a:solidFill>
                  <a:srgbClr val="00337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Titel van de dia</a:t>
            </a:r>
          </a:p>
        </p:txBody>
      </p:sp>
      <p:sp>
        <p:nvSpPr>
          <p:cNvPr id="3" name="Tijdelijke aanduiding voor tekst 2"/>
          <p:cNvSpPr>
            <a:spLocks noGrp="1"/>
          </p:cNvSpPr>
          <p:nvPr>
            <p:ph type="body" sz="quarter" idx="14" hasCustomPrompt="1"/>
          </p:nvPr>
        </p:nvSpPr>
        <p:spPr>
          <a:xfrm>
            <a:off x="1295467" y="2564904"/>
            <a:ext cx="10561173" cy="2304256"/>
          </a:xfrm>
          <a:prstGeom prst="rect">
            <a:avLst/>
          </a:prstGeom>
        </p:spPr>
        <p:txBody>
          <a:bodyPr/>
          <a:lstStyle>
            <a:lvl1pPr marL="457200" indent="-457200">
              <a:buClr>
                <a:srgbClr val="00337F"/>
              </a:buClr>
              <a:buSzPct val="100000"/>
              <a:buFont typeface="Symbol" panose="05050102010706020507" pitchFamily="18" charset="2"/>
              <a:buChar char="¨"/>
              <a:defRPr sz="2800">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marL="1828800" indent="0">
              <a:buSzPct val="60000"/>
              <a:buFontTx/>
              <a:buNone/>
              <a:defRPr>
                <a:latin typeface="Verdana" panose="020B0604030504040204" pitchFamily="34" charset="0"/>
                <a:ea typeface="Verdana" panose="020B0604030504040204" pitchFamily="34" charset="0"/>
                <a:cs typeface="Verdana" panose="020B0604030504040204" pitchFamily="34" charset="0"/>
              </a:defRPr>
            </a:lvl5pPr>
          </a:lstStyle>
          <a:p>
            <a:pPr lvl="0"/>
            <a:r>
              <a:rPr lang="nl-NL" dirty="0"/>
              <a:t>Tekst met opsomming</a:t>
            </a:r>
          </a:p>
          <a:p>
            <a:pPr lvl="4"/>
            <a:endParaRPr lang="nl-NL" dirty="0"/>
          </a:p>
        </p:txBody>
      </p:sp>
      <p:sp>
        <p:nvSpPr>
          <p:cNvPr id="4" name="Tijdelijke aanduiding voor tekst 3"/>
          <p:cNvSpPr>
            <a:spLocks noGrp="1"/>
          </p:cNvSpPr>
          <p:nvPr>
            <p:ph type="body" sz="quarter" idx="15" hasCustomPrompt="1"/>
          </p:nvPr>
        </p:nvSpPr>
        <p:spPr>
          <a:xfrm>
            <a:off x="1295401" y="5157192"/>
            <a:ext cx="10562167" cy="1368152"/>
          </a:xfrm>
          <a:prstGeom prst="rect">
            <a:avLst/>
          </a:prstGeom>
        </p:spPr>
        <p:txBody>
          <a:bodyPr/>
          <a:lstStyle>
            <a:lvl1pPr marL="0" indent="0">
              <a:buNone/>
              <a:defRPr sz="1800">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Bijschrift</a:t>
            </a:r>
          </a:p>
        </p:txBody>
      </p:sp>
    </p:spTree>
    <p:extLst>
      <p:ext uri="{BB962C8B-B14F-4D97-AF65-F5344CB8AC3E}">
        <p14:creationId xmlns:p14="http://schemas.microsoft.com/office/powerpoint/2010/main" val="149274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sp>
        <p:nvSpPr>
          <p:cNvPr id="8" name="Tijdelijke aanduiding voor tekst 7"/>
          <p:cNvSpPr>
            <a:spLocks noGrp="1"/>
          </p:cNvSpPr>
          <p:nvPr>
            <p:ph type="body" sz="quarter" idx="13" hasCustomPrompt="1"/>
          </p:nvPr>
        </p:nvSpPr>
        <p:spPr>
          <a:xfrm>
            <a:off x="1295467" y="1628800"/>
            <a:ext cx="10561173" cy="648221"/>
          </a:xfrm>
          <a:prstGeom prst="rect">
            <a:avLst/>
          </a:prstGeom>
        </p:spPr>
        <p:txBody>
          <a:bodyPr/>
          <a:lstStyle>
            <a:lvl1pPr marL="0" indent="0">
              <a:buNone/>
              <a:defRPr sz="4000" baseline="0">
                <a:solidFill>
                  <a:srgbClr val="00337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Titel van de grafiek</a:t>
            </a:r>
          </a:p>
        </p:txBody>
      </p:sp>
      <p:sp>
        <p:nvSpPr>
          <p:cNvPr id="4" name="Tijdelijke aanduiding voor grafiek 3"/>
          <p:cNvSpPr>
            <a:spLocks noGrp="1"/>
          </p:cNvSpPr>
          <p:nvPr>
            <p:ph type="chart" sz="quarter" idx="14" hasCustomPrompt="1"/>
          </p:nvPr>
        </p:nvSpPr>
        <p:spPr>
          <a:xfrm>
            <a:off x="1295467" y="2564904"/>
            <a:ext cx="10561173" cy="3888284"/>
          </a:xfrm>
          <a:prstGeom prst="rect">
            <a:avLst/>
          </a:prstGeom>
        </p:spPr>
        <p:txBody>
          <a:bodyPr/>
          <a:lstStyle>
            <a:lvl1pPr marL="0" indent="0">
              <a:buNone/>
              <a:defRPr sz="2800">
                <a:latin typeface="Verdana" panose="020B0604030504040204" pitchFamily="34" charset="0"/>
                <a:ea typeface="Verdana" panose="020B0604030504040204" pitchFamily="34" charset="0"/>
                <a:cs typeface="Verdana" panose="020B0604030504040204" pitchFamily="34" charset="0"/>
              </a:defRPr>
            </a:lvl1pPr>
          </a:lstStyle>
          <a:p>
            <a:r>
              <a:rPr lang="nl-NL" dirty="0"/>
              <a:t>Grafiek</a:t>
            </a:r>
          </a:p>
        </p:txBody>
      </p:sp>
    </p:spTree>
    <p:extLst>
      <p:ext uri="{BB962C8B-B14F-4D97-AF65-F5344CB8AC3E}">
        <p14:creationId xmlns:p14="http://schemas.microsoft.com/office/powerpoint/2010/main" val="1649807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fbeelding2">
    <p:spTree>
      <p:nvGrpSpPr>
        <p:cNvPr id="1" name=""/>
        <p:cNvGrpSpPr/>
        <p:nvPr/>
      </p:nvGrpSpPr>
      <p:grpSpPr>
        <a:xfrm>
          <a:off x="0" y="0"/>
          <a:ext cx="0" cy="0"/>
          <a:chOff x="0" y="0"/>
          <a:chExt cx="0" cy="0"/>
        </a:xfrm>
      </p:grpSpPr>
      <p:sp>
        <p:nvSpPr>
          <p:cNvPr id="3" name="Tijdelijke aanduiding voor tekst 7"/>
          <p:cNvSpPr>
            <a:spLocks noGrp="1"/>
          </p:cNvSpPr>
          <p:nvPr>
            <p:ph type="body" sz="quarter" idx="13" hasCustomPrompt="1"/>
          </p:nvPr>
        </p:nvSpPr>
        <p:spPr>
          <a:xfrm>
            <a:off x="1295467" y="1628800"/>
            <a:ext cx="10561173" cy="648221"/>
          </a:xfrm>
          <a:prstGeom prst="rect">
            <a:avLst/>
          </a:prstGeom>
        </p:spPr>
        <p:txBody>
          <a:bodyPr/>
          <a:lstStyle>
            <a:lvl1pPr marL="0" indent="0">
              <a:buNone/>
              <a:defRPr sz="4000" baseline="0">
                <a:solidFill>
                  <a:srgbClr val="00337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Titel van de dia</a:t>
            </a:r>
          </a:p>
        </p:txBody>
      </p:sp>
      <p:sp>
        <p:nvSpPr>
          <p:cNvPr id="5" name="Tijdelijke aanduiding voor afbeelding 4"/>
          <p:cNvSpPr>
            <a:spLocks noGrp="1"/>
          </p:cNvSpPr>
          <p:nvPr>
            <p:ph type="pic" sz="quarter" idx="14" hasCustomPrompt="1"/>
          </p:nvPr>
        </p:nvSpPr>
        <p:spPr>
          <a:xfrm>
            <a:off x="1295467" y="2852936"/>
            <a:ext cx="5088632" cy="3672408"/>
          </a:xfrm>
          <a:prstGeom prst="rect">
            <a:avLst/>
          </a:prstGeom>
        </p:spPr>
        <p:txBody>
          <a:bodyPr/>
          <a:lstStyle>
            <a:lvl1pPr marL="0" indent="0">
              <a:buNone/>
              <a:defRPr sz="2800">
                <a:solidFill>
                  <a:srgbClr val="00B28C"/>
                </a:solidFill>
              </a:defRPr>
            </a:lvl1pPr>
          </a:lstStyle>
          <a:p>
            <a:r>
              <a:rPr lang="nl-NL" dirty="0"/>
              <a:t>Afbeelding</a:t>
            </a:r>
          </a:p>
        </p:txBody>
      </p:sp>
      <p:sp>
        <p:nvSpPr>
          <p:cNvPr id="11" name="Tijdelijke aanduiding voor tekst 10"/>
          <p:cNvSpPr>
            <a:spLocks noGrp="1"/>
          </p:cNvSpPr>
          <p:nvPr>
            <p:ph type="body" sz="quarter" idx="16" hasCustomPrompt="1"/>
          </p:nvPr>
        </p:nvSpPr>
        <p:spPr>
          <a:xfrm>
            <a:off x="1295467" y="2492897"/>
            <a:ext cx="5088565" cy="287337"/>
          </a:xfrm>
          <a:prstGeom prst="rect">
            <a:avLst/>
          </a:prstGeom>
        </p:spPr>
        <p:txBody>
          <a:bodyPr/>
          <a:lstStyle>
            <a:lvl1pPr marL="0" indent="0" algn="ctr">
              <a:buNone/>
              <a:defRPr sz="1800">
                <a:solidFill>
                  <a:srgbClr val="00337F"/>
                </a:solidFill>
              </a:defRPr>
            </a:lvl1pPr>
          </a:lstStyle>
          <a:p>
            <a:pPr lvl="0"/>
            <a:r>
              <a:rPr lang="nl-NL" dirty="0"/>
              <a:t>Bijschrift</a:t>
            </a:r>
          </a:p>
        </p:txBody>
      </p:sp>
      <p:sp>
        <p:nvSpPr>
          <p:cNvPr id="7" name="Tijdelijke aanduiding voor afbeelding 4"/>
          <p:cNvSpPr>
            <a:spLocks noGrp="1"/>
          </p:cNvSpPr>
          <p:nvPr>
            <p:ph type="pic" sz="quarter" idx="17" hasCustomPrompt="1"/>
          </p:nvPr>
        </p:nvSpPr>
        <p:spPr>
          <a:xfrm>
            <a:off x="6768075" y="2852936"/>
            <a:ext cx="5088632" cy="3672408"/>
          </a:xfrm>
          <a:prstGeom prst="rect">
            <a:avLst/>
          </a:prstGeom>
        </p:spPr>
        <p:txBody>
          <a:bodyPr/>
          <a:lstStyle>
            <a:lvl1pPr marL="0" indent="0">
              <a:buNone/>
              <a:defRPr sz="2800">
                <a:solidFill>
                  <a:srgbClr val="00B28C"/>
                </a:solidFill>
              </a:defRPr>
            </a:lvl1pPr>
          </a:lstStyle>
          <a:p>
            <a:r>
              <a:rPr lang="nl-NL" dirty="0"/>
              <a:t>Afbeelding</a:t>
            </a:r>
          </a:p>
        </p:txBody>
      </p:sp>
      <p:sp>
        <p:nvSpPr>
          <p:cNvPr id="8" name="Tijdelijke aanduiding voor tekst 10"/>
          <p:cNvSpPr>
            <a:spLocks noGrp="1"/>
          </p:cNvSpPr>
          <p:nvPr>
            <p:ph type="body" sz="quarter" idx="18" hasCustomPrompt="1"/>
          </p:nvPr>
        </p:nvSpPr>
        <p:spPr>
          <a:xfrm>
            <a:off x="6768075" y="2492897"/>
            <a:ext cx="5088565" cy="287337"/>
          </a:xfrm>
          <a:prstGeom prst="rect">
            <a:avLst/>
          </a:prstGeom>
        </p:spPr>
        <p:txBody>
          <a:bodyPr/>
          <a:lstStyle>
            <a:lvl1pPr marL="0" indent="0" algn="ctr">
              <a:buNone/>
              <a:defRPr sz="1800">
                <a:solidFill>
                  <a:srgbClr val="00337F"/>
                </a:solidFill>
              </a:defRPr>
            </a:lvl1pPr>
          </a:lstStyle>
          <a:p>
            <a:pPr lvl="0"/>
            <a:r>
              <a:rPr lang="nl-NL" dirty="0"/>
              <a:t>Bijschrift</a:t>
            </a:r>
          </a:p>
        </p:txBody>
      </p:sp>
    </p:spTree>
    <p:extLst>
      <p:ext uri="{BB962C8B-B14F-4D97-AF65-F5344CB8AC3E}">
        <p14:creationId xmlns:p14="http://schemas.microsoft.com/office/powerpoint/2010/main" val="252457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fbeelding1">
    <p:spTree>
      <p:nvGrpSpPr>
        <p:cNvPr id="1" name=""/>
        <p:cNvGrpSpPr/>
        <p:nvPr/>
      </p:nvGrpSpPr>
      <p:grpSpPr>
        <a:xfrm>
          <a:off x="0" y="0"/>
          <a:ext cx="0" cy="0"/>
          <a:chOff x="0" y="0"/>
          <a:chExt cx="0" cy="0"/>
        </a:xfrm>
      </p:grpSpPr>
      <p:sp>
        <p:nvSpPr>
          <p:cNvPr id="3" name="Tijdelijke aanduiding voor tekst 7"/>
          <p:cNvSpPr>
            <a:spLocks noGrp="1"/>
          </p:cNvSpPr>
          <p:nvPr>
            <p:ph type="body" sz="quarter" idx="13" hasCustomPrompt="1"/>
          </p:nvPr>
        </p:nvSpPr>
        <p:spPr>
          <a:xfrm>
            <a:off x="1295467" y="1628800"/>
            <a:ext cx="10561173" cy="648221"/>
          </a:xfrm>
          <a:prstGeom prst="rect">
            <a:avLst/>
          </a:prstGeom>
        </p:spPr>
        <p:txBody>
          <a:bodyPr/>
          <a:lstStyle>
            <a:lvl1pPr marL="0" indent="0">
              <a:buNone/>
              <a:defRPr sz="4000" baseline="0">
                <a:solidFill>
                  <a:srgbClr val="00337F"/>
                </a:solidFill>
                <a:latin typeface="Verdana" panose="020B0604030504040204" pitchFamily="34" charset="0"/>
                <a:ea typeface="Verdana" panose="020B0604030504040204" pitchFamily="34" charset="0"/>
                <a:cs typeface="Verdana" panose="020B0604030504040204" pitchFamily="34" charset="0"/>
              </a:defRPr>
            </a:lvl1pPr>
          </a:lstStyle>
          <a:p>
            <a:pPr lvl="0"/>
            <a:r>
              <a:rPr lang="nl-NL" dirty="0"/>
              <a:t>Titel van de dia</a:t>
            </a:r>
          </a:p>
        </p:txBody>
      </p:sp>
      <p:sp>
        <p:nvSpPr>
          <p:cNvPr id="5" name="Tijdelijke aanduiding voor afbeelding 4"/>
          <p:cNvSpPr>
            <a:spLocks noGrp="1"/>
          </p:cNvSpPr>
          <p:nvPr>
            <p:ph type="pic" sz="quarter" idx="14" hasCustomPrompt="1"/>
          </p:nvPr>
        </p:nvSpPr>
        <p:spPr>
          <a:xfrm>
            <a:off x="1295467" y="2780928"/>
            <a:ext cx="10561240" cy="3744416"/>
          </a:xfrm>
          <a:prstGeom prst="rect">
            <a:avLst/>
          </a:prstGeom>
        </p:spPr>
        <p:txBody>
          <a:bodyPr/>
          <a:lstStyle>
            <a:lvl1pPr marL="0" indent="0">
              <a:buNone/>
              <a:defRPr sz="2800">
                <a:solidFill>
                  <a:srgbClr val="00B28C"/>
                </a:solidFill>
              </a:defRPr>
            </a:lvl1pPr>
          </a:lstStyle>
          <a:p>
            <a:r>
              <a:rPr lang="nl-NL" dirty="0"/>
              <a:t>Afbeelding</a:t>
            </a:r>
          </a:p>
        </p:txBody>
      </p:sp>
      <p:sp>
        <p:nvSpPr>
          <p:cNvPr id="11" name="Tijdelijke aanduiding voor tekst 10"/>
          <p:cNvSpPr>
            <a:spLocks noGrp="1"/>
          </p:cNvSpPr>
          <p:nvPr>
            <p:ph type="body" sz="quarter" idx="16" hasCustomPrompt="1"/>
          </p:nvPr>
        </p:nvSpPr>
        <p:spPr>
          <a:xfrm>
            <a:off x="1295467" y="2420889"/>
            <a:ext cx="10561173" cy="287337"/>
          </a:xfrm>
          <a:prstGeom prst="rect">
            <a:avLst/>
          </a:prstGeom>
        </p:spPr>
        <p:txBody>
          <a:bodyPr/>
          <a:lstStyle>
            <a:lvl1pPr marL="0" indent="0" algn="ctr">
              <a:buNone/>
              <a:defRPr sz="1800">
                <a:solidFill>
                  <a:srgbClr val="00337F"/>
                </a:solidFill>
              </a:defRPr>
            </a:lvl1pPr>
          </a:lstStyle>
          <a:p>
            <a:pPr lvl="0"/>
            <a:r>
              <a:rPr lang="nl-NL" dirty="0"/>
              <a:t>Bijschrift</a:t>
            </a:r>
          </a:p>
        </p:txBody>
      </p:sp>
    </p:spTree>
    <p:extLst>
      <p:ext uri="{BB962C8B-B14F-4D97-AF65-F5344CB8AC3E}">
        <p14:creationId xmlns:p14="http://schemas.microsoft.com/office/powerpoint/2010/main" val="2820301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2538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2.jpeg"/><Relationship Id="rId4" Type="http://schemas.openxmlformats.org/officeDocument/2006/relationships/slideLayout" Target="../slideLayouts/slideLayout6.xml"/><Relationship Id="rId9"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127881"/>
            <a:ext cx="12192000" cy="1730121"/>
          </a:xfrm>
          <a:prstGeom prst="rect">
            <a:avLst/>
          </a:prstGeom>
        </p:spPr>
      </p:pic>
      <p:pic>
        <p:nvPicPr>
          <p:cNvPr id="4" name="Afbeelding 3"/>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375081" y="35125"/>
            <a:ext cx="2806700" cy="819151"/>
          </a:xfrm>
          <a:prstGeom prst="rect">
            <a:avLst/>
          </a:prstGeom>
        </p:spPr>
      </p:pic>
    </p:spTree>
    <p:extLst>
      <p:ext uri="{BB962C8B-B14F-4D97-AF65-F5344CB8AC3E}">
        <p14:creationId xmlns:p14="http://schemas.microsoft.com/office/powerpoint/2010/main" val="3240821583"/>
      </p:ext>
    </p:extLst>
  </p:cSld>
  <p:clrMap bg1="lt1" tx1="dk1" bg2="lt2" tx2="dk2" accent1="accent1" accent2="accent2" accent3="accent3" accent4="accent4" accent5="accent5" accent6="accent6" hlink="hlink" folHlink="folHlink"/>
  <p:sldLayoutIdLst>
    <p:sldLayoutId id="2147483746" r:id="rId1"/>
    <p:sldLayoutId id="2147483747" r:id="rId2"/>
  </p:sldLayoutIdLst>
  <p:hf hdr="0" ftr="0" dt="0"/>
  <p:txStyles>
    <p:titleStyle>
      <a:lvl1pPr algn="l" defTabSz="914400" rtl="0" eaLnBrk="1" latinLnBrk="0" hangingPunct="1">
        <a:spcBef>
          <a:spcPct val="0"/>
        </a:spcBef>
        <a:buNone/>
        <a:defRPr sz="4000" kern="1200">
          <a:solidFill>
            <a:srgbClr val="1F4E79"/>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spcBef>
          <a:spcPct val="20000"/>
        </a:spcBef>
        <a:buFont typeface="Arial" panose="020B0604020202020204" pitchFamily="34" charset="0"/>
        <a:buNone/>
        <a:defRPr sz="3200" kern="1200">
          <a:solidFill>
            <a:srgbClr val="00AC94"/>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0" name="Tekstvak 9"/>
          <p:cNvSpPr txBox="1"/>
          <p:nvPr/>
        </p:nvSpPr>
        <p:spPr>
          <a:xfrm>
            <a:off x="-71588" y="6514859"/>
            <a:ext cx="1152128" cy="276999"/>
          </a:xfrm>
          <a:prstGeom prst="rect">
            <a:avLst/>
          </a:prstGeom>
          <a:noFill/>
        </p:spPr>
        <p:txBody>
          <a:bodyPr wrap="square" rtlCol="0">
            <a:spAutoFit/>
          </a:bodyPr>
          <a:lstStyle/>
          <a:p>
            <a:pPr algn="l"/>
            <a:r>
              <a:rPr lang="nl-NL" sz="1200" dirty="0">
                <a:solidFill>
                  <a:srgbClr val="00337F"/>
                </a:solidFill>
              </a:rPr>
              <a:t>Dia </a:t>
            </a:r>
            <a:fld id="{2808CACC-887D-4FBD-998A-1C52EAD7C781}" type="slidenum">
              <a:rPr lang="nl-NL" sz="1200" smtClean="0">
                <a:solidFill>
                  <a:srgbClr val="00337F"/>
                </a:solidFill>
              </a:rPr>
              <a:pPr algn="l"/>
              <a:t>‹nr.›</a:t>
            </a:fld>
            <a:endParaRPr lang="nl-NL" sz="1200" dirty="0">
              <a:solidFill>
                <a:srgbClr val="00337F"/>
              </a:solidFill>
            </a:endParaRPr>
          </a:p>
        </p:txBody>
      </p:sp>
      <p:pic>
        <p:nvPicPr>
          <p:cNvPr id="4" name="Afbeelding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1102845"/>
            <a:ext cx="12192000" cy="5485844"/>
          </a:xfrm>
          <a:prstGeom prst="rect">
            <a:avLst/>
          </a:prstGeom>
        </p:spPr>
      </p:pic>
      <p:pic>
        <p:nvPicPr>
          <p:cNvPr id="5" name="Afbeelding 4"/>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9375081" y="35125"/>
            <a:ext cx="2806700" cy="819151"/>
          </a:xfrm>
          <a:prstGeom prst="rect">
            <a:avLst/>
          </a:prstGeom>
        </p:spPr>
      </p:pic>
    </p:spTree>
    <p:extLst>
      <p:ext uri="{BB962C8B-B14F-4D97-AF65-F5344CB8AC3E}">
        <p14:creationId xmlns:p14="http://schemas.microsoft.com/office/powerpoint/2010/main" val="31662393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94205E-9784-FC4A-B49B-80C336EDC665}" type="datetime1">
              <a:rPr lang="nl-NL" smtClean="0"/>
              <a:t>27-05-2023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3AF765E-0CD1-4FBA-914D-8FA7AFF60EBC}" type="slidenum">
              <a:rPr lang="en-US" smtClean="0"/>
              <a:t>‹nr.›</a:t>
            </a:fld>
            <a:endParaRPr lang="en-US"/>
          </a:p>
        </p:txBody>
      </p:sp>
      <p:pic>
        <p:nvPicPr>
          <p:cNvPr id="8" name="Picture 17">
            <a:extLst>
              <a:ext uri="{FF2B5EF4-FFF2-40B4-BE49-F238E27FC236}">
                <a16:creationId xmlns:a16="http://schemas.microsoft.com/office/drawing/2014/main" id="{94F27B12-E96D-3D07-3096-5A4E96E614F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675931" y="6463507"/>
            <a:ext cx="1710453" cy="342836"/>
          </a:xfrm>
          <a:prstGeom prst="rect">
            <a:avLst/>
          </a:prstGeom>
          <a:effectLst>
            <a:reflection endPos="0" dist="50800" dir="5400000" sy="-100000" algn="bl" rotWithShape="0"/>
          </a:effectLst>
        </p:spPr>
      </p:pic>
    </p:spTree>
    <p:extLst>
      <p:ext uri="{BB962C8B-B14F-4D97-AF65-F5344CB8AC3E}">
        <p14:creationId xmlns:p14="http://schemas.microsoft.com/office/powerpoint/2010/main" val="20673343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3.png"/><Relationship Id="rId7" Type="http://schemas.openxmlformats.org/officeDocument/2006/relationships/slide" Target="slide8.xml"/><Relationship Id="rId12" Type="http://schemas.openxmlformats.org/officeDocument/2006/relationships/image" Target="../media/image12.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slide" Target="slide7.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2" Type="http://schemas.openxmlformats.org/officeDocument/2006/relationships/notesSlide" Target="../notesSlides/notesSlide8.xml"/><Relationship Id="rId16" Type="http://schemas.openxmlformats.org/officeDocument/2006/relationships/image" Target="../media/image12.svg"/><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svg"/><Relationship Id="rId15" Type="http://schemas.openxmlformats.org/officeDocument/2006/relationships/image" Target="../media/image11.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D923-BD49-4B60-B34C-D776F3E1C22F}"/>
              </a:ext>
            </a:extLst>
          </p:cNvPr>
          <p:cNvSpPr>
            <a:spLocks noGrp="1"/>
          </p:cNvSpPr>
          <p:nvPr>
            <p:ph type="ctrTitle"/>
          </p:nvPr>
        </p:nvSpPr>
        <p:spPr>
          <a:xfrm>
            <a:off x="1600199" y="3429000"/>
            <a:ext cx="7673801" cy="1087656"/>
          </a:xfrm>
        </p:spPr>
        <p:txBody>
          <a:bodyPr>
            <a:normAutofit fontScale="90000"/>
          </a:bodyPr>
          <a:lstStyle/>
          <a:p>
            <a:pPr algn="l"/>
            <a:r>
              <a:rPr lang="nl-NL" sz="4400" b="1" dirty="0"/>
              <a:t>Ontsluiting </a:t>
            </a:r>
            <a:r>
              <a:rPr lang="nl-NL" sz="4400" b="1" dirty="0" err="1"/>
              <a:t>Zilverackers</a:t>
            </a:r>
            <a:r>
              <a:rPr lang="nl-NL" sz="4400" b="1" dirty="0"/>
              <a:t>:</a:t>
            </a:r>
            <a:br>
              <a:rPr lang="nl-NL" sz="4400" b="1" dirty="0"/>
            </a:br>
            <a:r>
              <a:rPr lang="nl-NL" sz="4400" b="1" dirty="0"/>
              <a:t>auto- en fietsverbinding</a:t>
            </a:r>
          </a:p>
        </p:txBody>
      </p:sp>
      <p:pic>
        <p:nvPicPr>
          <p:cNvPr id="1026" name="Picture 2" descr="Buurtvereniging Huysackers">
            <a:extLst>
              <a:ext uri="{FF2B5EF4-FFF2-40B4-BE49-F238E27FC236}">
                <a16:creationId xmlns:a16="http://schemas.microsoft.com/office/drawing/2014/main" id="{9B19ED8C-0F62-B4FE-FF1C-C693285EF2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600201" y="928271"/>
            <a:ext cx="7625162" cy="1525031"/>
          </a:xfrm>
          <a:prstGeom prst="rect">
            <a:avLst/>
          </a:prstGeom>
          <a:extLst>
            <a:ext uri="{909E8E84-426E-40DD-AFC4-6F175D3DCCD1}">
              <a14:hiddenFill xmlns:a14="http://schemas.microsoft.com/office/drawing/2010/main">
                <a:solidFill>
                  <a:srgbClr val="FFFFFF"/>
                </a:solidFill>
              </a14:hiddenFill>
            </a:ext>
          </a:extLst>
        </p:spPr>
      </p:pic>
      <p:sp>
        <p:nvSpPr>
          <p:cNvPr id="4" name="Tijdelijke aanduiding voor dianummer 3">
            <a:extLst>
              <a:ext uri="{FF2B5EF4-FFF2-40B4-BE49-F238E27FC236}">
                <a16:creationId xmlns:a16="http://schemas.microsoft.com/office/drawing/2014/main" id="{DD8EBA19-2B39-CC4A-EDEB-B14A2535BF9F}"/>
              </a:ext>
            </a:extLst>
          </p:cNvPr>
          <p:cNvSpPr>
            <a:spLocks noGrp="1"/>
          </p:cNvSpPr>
          <p:nvPr>
            <p:ph type="sldNum" sz="quarter" idx="12"/>
          </p:nvPr>
        </p:nvSpPr>
        <p:spPr>
          <a:xfrm>
            <a:off x="8542023" y="6352651"/>
            <a:ext cx="683339" cy="365125"/>
          </a:xfrm>
        </p:spPr>
        <p:txBody>
          <a:bodyPr>
            <a:normAutofit/>
          </a:bodyPr>
          <a:lstStyle/>
          <a:p>
            <a:pPr>
              <a:spcAft>
                <a:spcPts val="600"/>
              </a:spcAft>
            </a:pPr>
            <a:fld id="{93AF765E-0CD1-4FBA-914D-8FA7AFF60EBC}" type="slidenum">
              <a:rPr lang="en-US" smtClean="0"/>
              <a:pPr>
                <a:spcAft>
                  <a:spcPts val="600"/>
                </a:spcAft>
              </a:pPr>
              <a:t>1</a:t>
            </a:fld>
            <a:endParaRPr lang="en-US"/>
          </a:p>
        </p:txBody>
      </p:sp>
    </p:spTree>
    <p:extLst>
      <p:ext uri="{BB962C8B-B14F-4D97-AF65-F5344CB8AC3E}">
        <p14:creationId xmlns:p14="http://schemas.microsoft.com/office/powerpoint/2010/main" val="1292870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82A57-4297-FC5F-1086-C3487B1E8E20}"/>
              </a:ext>
            </a:extLst>
          </p:cNvPr>
          <p:cNvSpPr>
            <a:spLocks noGrp="1"/>
          </p:cNvSpPr>
          <p:nvPr>
            <p:ph type="ctrTitle"/>
          </p:nvPr>
        </p:nvSpPr>
        <p:spPr/>
        <p:txBody>
          <a:bodyPr/>
          <a:lstStyle/>
          <a:p>
            <a:r>
              <a:rPr lang="nl-NL" dirty="0"/>
              <a:t>Nadere informatie</a:t>
            </a:r>
          </a:p>
        </p:txBody>
      </p:sp>
      <p:sp>
        <p:nvSpPr>
          <p:cNvPr id="3" name="Ondertitel 2">
            <a:extLst>
              <a:ext uri="{FF2B5EF4-FFF2-40B4-BE49-F238E27FC236}">
                <a16:creationId xmlns:a16="http://schemas.microsoft.com/office/drawing/2014/main" id="{F28ACBDF-9175-F75C-3C25-0A2A9A5B8092}"/>
              </a:ext>
            </a:extLst>
          </p:cNvPr>
          <p:cNvSpPr>
            <a:spLocks noGrp="1"/>
          </p:cNvSpPr>
          <p:nvPr>
            <p:ph type="subTitle" idx="1"/>
          </p:nvPr>
        </p:nvSpPr>
        <p:spPr/>
        <p:txBody>
          <a:bodyPr/>
          <a:lstStyle/>
          <a:p>
            <a:endParaRPr lang="nl-NL"/>
          </a:p>
        </p:txBody>
      </p:sp>
      <p:sp>
        <p:nvSpPr>
          <p:cNvPr id="4" name="Tijdelijke aanduiding voor dianummer 3">
            <a:extLst>
              <a:ext uri="{FF2B5EF4-FFF2-40B4-BE49-F238E27FC236}">
                <a16:creationId xmlns:a16="http://schemas.microsoft.com/office/drawing/2014/main" id="{D0CC7592-BAA7-F57A-9F8B-32DA39E20CE1}"/>
              </a:ext>
            </a:extLst>
          </p:cNvPr>
          <p:cNvSpPr>
            <a:spLocks noGrp="1"/>
          </p:cNvSpPr>
          <p:nvPr>
            <p:ph type="sldNum" sz="quarter" idx="12"/>
          </p:nvPr>
        </p:nvSpPr>
        <p:spPr/>
        <p:txBody>
          <a:bodyPr/>
          <a:lstStyle/>
          <a:p>
            <a:fld id="{93AF765E-0CD1-4FBA-914D-8FA7AFF60EBC}" type="slidenum">
              <a:rPr lang="en-US" smtClean="0"/>
              <a:t>10</a:t>
            </a:fld>
            <a:endParaRPr lang="en-US"/>
          </a:p>
        </p:txBody>
      </p:sp>
    </p:spTree>
    <p:extLst>
      <p:ext uri="{BB962C8B-B14F-4D97-AF65-F5344CB8AC3E}">
        <p14:creationId xmlns:p14="http://schemas.microsoft.com/office/powerpoint/2010/main" val="1165071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E6828-6F06-42B8-87AE-82DA7740905E}"/>
              </a:ext>
            </a:extLst>
          </p:cNvPr>
          <p:cNvSpPr>
            <a:spLocks noGrp="1"/>
          </p:cNvSpPr>
          <p:nvPr>
            <p:ph type="title"/>
          </p:nvPr>
        </p:nvSpPr>
        <p:spPr>
          <a:xfrm>
            <a:off x="677334" y="156238"/>
            <a:ext cx="8596668" cy="1320800"/>
          </a:xfrm>
        </p:spPr>
        <p:txBody>
          <a:bodyPr>
            <a:normAutofit/>
          </a:bodyPr>
          <a:lstStyle/>
          <a:p>
            <a:r>
              <a:rPr lang="nl-NL" dirty="0"/>
              <a:t>Verkeersituatie in het ontwerp</a:t>
            </a:r>
          </a:p>
        </p:txBody>
      </p:sp>
      <p:sp>
        <p:nvSpPr>
          <p:cNvPr id="5" name="Content Placeholder 4">
            <a:extLst>
              <a:ext uri="{FF2B5EF4-FFF2-40B4-BE49-F238E27FC236}">
                <a16:creationId xmlns:a16="http://schemas.microsoft.com/office/drawing/2014/main" id="{09C3BCE2-9359-4838-B5DF-2F283C9755D3}"/>
              </a:ext>
            </a:extLst>
          </p:cNvPr>
          <p:cNvSpPr>
            <a:spLocks noGrp="1"/>
          </p:cNvSpPr>
          <p:nvPr>
            <p:ph idx="1"/>
          </p:nvPr>
        </p:nvSpPr>
        <p:spPr/>
        <p:txBody>
          <a:bodyPr/>
          <a:lstStyle/>
          <a:p>
            <a:endParaRPr lang="en-US"/>
          </a:p>
        </p:txBody>
      </p:sp>
      <p:sp>
        <p:nvSpPr>
          <p:cNvPr id="4" name="Tijdelijke aanduiding voor dianummer 3">
            <a:extLst>
              <a:ext uri="{FF2B5EF4-FFF2-40B4-BE49-F238E27FC236}">
                <a16:creationId xmlns:a16="http://schemas.microsoft.com/office/drawing/2014/main" id="{B3AF591A-6F6F-2FBD-46EB-155559473042}"/>
              </a:ext>
            </a:extLst>
          </p:cNvPr>
          <p:cNvSpPr>
            <a:spLocks noGrp="1"/>
          </p:cNvSpPr>
          <p:nvPr>
            <p:ph type="sldNum" sz="quarter" idx="12"/>
          </p:nvPr>
        </p:nvSpPr>
        <p:spPr/>
        <p:txBody>
          <a:bodyPr/>
          <a:lstStyle/>
          <a:p>
            <a:fld id="{93AF765E-0CD1-4FBA-914D-8FA7AFF60EBC}" type="slidenum">
              <a:rPr lang="nl-NL" noProof="0" smtClean="0"/>
              <a:t>11</a:t>
            </a:fld>
            <a:endParaRPr lang="nl-NL" noProof="0"/>
          </a:p>
        </p:txBody>
      </p:sp>
      <p:pic>
        <p:nvPicPr>
          <p:cNvPr id="10" name="Picture 9">
            <a:extLst>
              <a:ext uri="{FF2B5EF4-FFF2-40B4-BE49-F238E27FC236}">
                <a16:creationId xmlns:a16="http://schemas.microsoft.com/office/drawing/2014/main" id="{FFF343DF-9DC0-4F51-871E-EE018C75D527}"/>
              </a:ext>
            </a:extLst>
          </p:cNvPr>
          <p:cNvPicPr>
            <a:picLocks noChangeAspect="1"/>
          </p:cNvPicPr>
          <p:nvPr/>
        </p:nvPicPr>
        <p:blipFill>
          <a:blip r:embed="rId3"/>
          <a:stretch>
            <a:fillRect/>
          </a:stretch>
        </p:blipFill>
        <p:spPr>
          <a:xfrm>
            <a:off x="677333" y="935421"/>
            <a:ext cx="5321847" cy="547671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0877BE11-9D4C-4854-A3CA-0FFE71AAAA21}"/>
              </a:ext>
            </a:extLst>
          </p:cNvPr>
          <p:cNvPicPr>
            <a:picLocks noChangeAspect="1"/>
          </p:cNvPicPr>
          <p:nvPr/>
        </p:nvPicPr>
        <p:blipFill>
          <a:blip r:embed="rId4"/>
          <a:stretch>
            <a:fillRect/>
          </a:stretch>
        </p:blipFill>
        <p:spPr>
          <a:xfrm>
            <a:off x="6303835" y="935421"/>
            <a:ext cx="5265802" cy="547671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2153B104-1A16-453B-AF2D-5E2486124B7A}"/>
              </a:ext>
            </a:extLst>
          </p:cNvPr>
          <p:cNvSpPr txBox="1"/>
          <p:nvPr/>
        </p:nvSpPr>
        <p:spPr>
          <a:xfrm>
            <a:off x="1672013" y="935421"/>
            <a:ext cx="6279283" cy="369332"/>
          </a:xfrm>
          <a:prstGeom prst="rect">
            <a:avLst/>
          </a:prstGeom>
          <a:noFill/>
        </p:spPr>
        <p:txBody>
          <a:bodyPr wrap="none" rtlCol="0">
            <a:spAutoFit/>
          </a:bodyPr>
          <a:lstStyle/>
          <a:p>
            <a:r>
              <a:rPr lang="en-US" dirty="0"/>
              <a:t>AUTO											FIETS</a:t>
            </a:r>
          </a:p>
        </p:txBody>
      </p:sp>
    </p:spTree>
    <p:extLst>
      <p:ext uri="{BB962C8B-B14F-4D97-AF65-F5344CB8AC3E}">
        <p14:creationId xmlns:p14="http://schemas.microsoft.com/office/powerpoint/2010/main" val="468927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A5E1CC34-C5E8-1BA2-0DA3-E282ABC1E8CC}"/>
              </a:ext>
            </a:extLst>
          </p:cNvPr>
          <p:cNvSpPr>
            <a:spLocks noGrp="1"/>
          </p:cNvSpPr>
          <p:nvPr>
            <p:ph type="sldNum" sz="quarter" idx="12"/>
          </p:nvPr>
        </p:nvSpPr>
        <p:spPr/>
        <p:txBody>
          <a:bodyPr/>
          <a:lstStyle/>
          <a:p>
            <a:fld id="{93AF765E-0CD1-4FBA-914D-8FA7AFF60EBC}" type="slidenum">
              <a:rPr lang="nl-NL" noProof="0" smtClean="0"/>
              <a:t>12</a:t>
            </a:fld>
            <a:endParaRPr lang="nl-NL" noProof="0"/>
          </a:p>
        </p:txBody>
      </p:sp>
      <p:pic>
        <p:nvPicPr>
          <p:cNvPr id="9" name="Afbeelding 8">
            <a:extLst>
              <a:ext uri="{FF2B5EF4-FFF2-40B4-BE49-F238E27FC236}">
                <a16:creationId xmlns:a16="http://schemas.microsoft.com/office/drawing/2014/main" id="{98ABAA75-505F-7C6B-CB60-FA3DF5963CD9}"/>
              </a:ext>
            </a:extLst>
          </p:cNvPr>
          <p:cNvPicPr>
            <a:picLocks noChangeAspect="1"/>
          </p:cNvPicPr>
          <p:nvPr/>
        </p:nvPicPr>
        <p:blipFill>
          <a:blip r:embed="rId3"/>
          <a:stretch>
            <a:fillRect/>
          </a:stretch>
        </p:blipFill>
        <p:spPr>
          <a:xfrm>
            <a:off x="198881" y="0"/>
            <a:ext cx="9440617" cy="6406487"/>
          </a:xfrm>
          <a:prstGeom prst="rect">
            <a:avLst/>
          </a:prstGeom>
        </p:spPr>
      </p:pic>
      <p:sp>
        <p:nvSpPr>
          <p:cNvPr id="11" name="Tekstvak 10">
            <a:extLst>
              <a:ext uri="{FF2B5EF4-FFF2-40B4-BE49-F238E27FC236}">
                <a16:creationId xmlns:a16="http://schemas.microsoft.com/office/drawing/2014/main" id="{C8FBB40A-0781-9BA3-5037-3814351C9D7D}"/>
              </a:ext>
            </a:extLst>
          </p:cNvPr>
          <p:cNvSpPr txBox="1"/>
          <p:nvPr/>
        </p:nvSpPr>
        <p:spPr>
          <a:xfrm>
            <a:off x="9869380" y="2597752"/>
            <a:ext cx="2249214" cy="3808735"/>
          </a:xfrm>
          <a:prstGeom prst="rect">
            <a:avLst/>
          </a:prstGeom>
          <a:solidFill>
            <a:schemeClr val="accent2"/>
          </a:solidFill>
        </p:spPr>
        <p:txBody>
          <a:bodyPr wrap="square">
            <a:spAutoFit/>
          </a:bodyPr>
          <a:lstStyle/>
          <a:p>
            <a:r>
              <a:rPr lang="nl-NL" sz="1050" dirty="0">
                <a:solidFill>
                  <a:schemeClr val="bg1"/>
                </a:solidFill>
                <a:latin typeface="-apple-system"/>
              </a:rPr>
              <a:t>Autoverbinding </a:t>
            </a:r>
            <a:r>
              <a:rPr lang="nl-NL" sz="1050" b="0" i="0" u="none" strike="noStrike" dirty="0">
                <a:solidFill>
                  <a:schemeClr val="bg1"/>
                </a:solidFill>
                <a:effectLst/>
                <a:latin typeface="-apple-system"/>
              </a:rPr>
              <a:t>weer opnieuw op de agenda zetten. Zoals Jack de Graaf aangaf waren wij gordijnen e.d. aan het uitzoeken en hadden we niet in de gaten dat het over onze wijk ging, omdat er vooral over de </a:t>
            </a:r>
            <a:r>
              <a:rPr lang="nl-NL" sz="1050" b="0" i="0" u="none" strike="noStrike" dirty="0" err="1">
                <a:solidFill>
                  <a:schemeClr val="bg1"/>
                </a:solidFill>
                <a:effectLst/>
                <a:latin typeface="-apple-system"/>
              </a:rPr>
              <a:t>Sondervick</a:t>
            </a:r>
            <a:r>
              <a:rPr lang="nl-NL" sz="1050" b="0" i="0" u="none" strike="noStrike" dirty="0">
                <a:solidFill>
                  <a:schemeClr val="bg1"/>
                </a:solidFill>
                <a:effectLst/>
                <a:latin typeface="-apple-system"/>
              </a:rPr>
              <a:t> werd gesproken.</a:t>
            </a:r>
            <a:br>
              <a:rPr lang="nl-NL" sz="1050" dirty="0">
                <a:solidFill>
                  <a:schemeClr val="bg1"/>
                </a:solidFill>
              </a:rPr>
            </a:br>
            <a:r>
              <a:rPr lang="nl-NL" sz="1050" b="0" i="0" u="none" strike="noStrike" dirty="0">
                <a:solidFill>
                  <a:schemeClr val="bg1"/>
                </a:solidFill>
                <a:effectLst/>
                <a:latin typeface="-apple-system"/>
              </a:rPr>
              <a:t>In de praktijk gaan de meeste mensen straks via de Zilverbaan naar de </a:t>
            </a:r>
            <a:r>
              <a:rPr lang="nl-NL" sz="1050" b="0" i="0" u="none" strike="noStrike" dirty="0" err="1">
                <a:solidFill>
                  <a:schemeClr val="bg1"/>
                </a:solidFill>
                <a:effectLst/>
                <a:latin typeface="-apple-system"/>
              </a:rPr>
              <a:t>Antwerpsebaan</a:t>
            </a:r>
            <a:r>
              <a:rPr lang="nl-NL" sz="1050" b="0" i="0" u="none" strike="noStrike" dirty="0">
                <a:solidFill>
                  <a:schemeClr val="bg1"/>
                </a:solidFill>
                <a:effectLst/>
                <a:latin typeface="-apple-system"/>
              </a:rPr>
              <a:t> en dan komen ze alsnog op de </a:t>
            </a:r>
            <a:r>
              <a:rPr lang="nl-NL" sz="1050" b="0" i="0" u="none" strike="noStrike" dirty="0" err="1">
                <a:solidFill>
                  <a:schemeClr val="bg1"/>
                </a:solidFill>
                <a:effectLst/>
                <a:latin typeface="-apple-system"/>
              </a:rPr>
              <a:t>Sondervick</a:t>
            </a:r>
            <a:r>
              <a:rPr lang="nl-NL" sz="1050" b="0" i="0" u="none" strike="noStrike" dirty="0">
                <a:solidFill>
                  <a:schemeClr val="bg1"/>
                </a:solidFill>
                <a:effectLst/>
                <a:latin typeface="-apple-system"/>
              </a:rPr>
              <a:t> als ze bijvoorbeeld naar de AH of het centrum willen. Dat is alleen maar meer kilometers wat niet ten goede komt aan het klimaat.</a:t>
            </a:r>
            <a:br>
              <a:rPr lang="nl-NL" sz="1050" dirty="0">
                <a:solidFill>
                  <a:schemeClr val="bg1"/>
                </a:solidFill>
              </a:rPr>
            </a:br>
            <a:br>
              <a:rPr lang="nl-NL" sz="1050" dirty="0">
                <a:solidFill>
                  <a:schemeClr val="bg1"/>
                </a:solidFill>
              </a:rPr>
            </a:br>
            <a:r>
              <a:rPr lang="nl-NL" sz="1050" b="0" i="0" u="none" strike="noStrike" dirty="0">
                <a:solidFill>
                  <a:schemeClr val="bg1"/>
                </a:solidFill>
                <a:effectLst/>
                <a:latin typeface="-apple-system"/>
              </a:rPr>
              <a:t>Goede fietsverbinding (versnelling) is van nog groter belang. Of dat door het Vogelpark gaat of niet, dat maakt mij niet uit. Het is wel handig als het pad langs de komkommerkweker klaar is, want daar kan je nu niet eens lopen.</a:t>
            </a:r>
            <a:endParaRPr lang="nl-NL" sz="1050" dirty="0">
              <a:solidFill>
                <a:schemeClr val="bg1"/>
              </a:solidFill>
            </a:endParaRPr>
          </a:p>
        </p:txBody>
      </p:sp>
      <p:sp>
        <p:nvSpPr>
          <p:cNvPr id="2" name="Tekstvak 1">
            <a:extLst>
              <a:ext uri="{FF2B5EF4-FFF2-40B4-BE49-F238E27FC236}">
                <a16:creationId xmlns:a16="http://schemas.microsoft.com/office/drawing/2014/main" id="{B337575E-A2D7-071D-B5A3-96D998FB619A}"/>
              </a:ext>
            </a:extLst>
          </p:cNvPr>
          <p:cNvSpPr txBox="1"/>
          <p:nvPr/>
        </p:nvSpPr>
        <p:spPr>
          <a:xfrm>
            <a:off x="9869380" y="262759"/>
            <a:ext cx="2123739" cy="1200329"/>
          </a:xfrm>
          <a:prstGeom prst="rect">
            <a:avLst/>
          </a:prstGeom>
          <a:noFill/>
        </p:spPr>
        <p:txBody>
          <a:bodyPr wrap="square" rtlCol="0">
            <a:spAutoFit/>
          </a:bodyPr>
          <a:lstStyle/>
          <a:p>
            <a:r>
              <a:rPr lang="nl-NL" dirty="0"/>
              <a:t>Enquête buurtvereniging n.a.v. infoavond 15 dec 2022</a:t>
            </a:r>
          </a:p>
        </p:txBody>
      </p:sp>
    </p:spTree>
    <p:extLst>
      <p:ext uri="{BB962C8B-B14F-4D97-AF65-F5344CB8AC3E}">
        <p14:creationId xmlns:p14="http://schemas.microsoft.com/office/powerpoint/2010/main" val="203358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13833E-B514-9EF5-3053-E393EE124E39}"/>
              </a:ext>
            </a:extLst>
          </p:cNvPr>
          <p:cNvSpPr>
            <a:spLocks noGrp="1"/>
          </p:cNvSpPr>
          <p:nvPr>
            <p:ph type="title"/>
          </p:nvPr>
        </p:nvSpPr>
        <p:spPr/>
        <p:txBody>
          <a:bodyPr/>
          <a:lstStyle/>
          <a:p>
            <a:r>
              <a:rPr lang="nl-NL" dirty="0"/>
              <a:t>Derde ontsluiting voor het autoverkeer</a:t>
            </a:r>
          </a:p>
        </p:txBody>
      </p:sp>
      <p:sp>
        <p:nvSpPr>
          <p:cNvPr id="3" name="Tijdelijke aanduiding voor inhoud 2">
            <a:extLst>
              <a:ext uri="{FF2B5EF4-FFF2-40B4-BE49-F238E27FC236}">
                <a16:creationId xmlns:a16="http://schemas.microsoft.com/office/drawing/2014/main" id="{DD4A1148-DD2F-515F-DE42-92F10585FA0A}"/>
              </a:ext>
            </a:extLst>
          </p:cNvPr>
          <p:cNvSpPr>
            <a:spLocks noGrp="1"/>
          </p:cNvSpPr>
          <p:nvPr>
            <p:ph idx="1"/>
          </p:nvPr>
        </p:nvSpPr>
        <p:spPr>
          <a:xfrm>
            <a:off x="677334" y="1597981"/>
            <a:ext cx="8596668" cy="4443381"/>
          </a:xfrm>
        </p:spPr>
        <p:txBody>
          <a:bodyPr>
            <a:normAutofit fontScale="92500" lnSpcReduction="10000"/>
          </a:bodyPr>
          <a:lstStyle/>
          <a:p>
            <a:r>
              <a:rPr lang="nl-NL" dirty="0"/>
              <a:t>Het bestemmingsplan van </a:t>
            </a:r>
            <a:r>
              <a:rPr lang="nl-NL" dirty="0" err="1"/>
              <a:t>Zilverackers</a:t>
            </a:r>
            <a:r>
              <a:rPr lang="nl-NL" dirty="0"/>
              <a:t> voorzag in drie ontsluitingen voor de buurten Huysackers, Het Gehucht en De Erven.</a:t>
            </a:r>
          </a:p>
          <a:p>
            <a:r>
              <a:rPr lang="nl-NL" dirty="0"/>
              <a:t>Er waren veel (71) zienswijzen ingediend waarvan de helft de verkeersdrukte op de </a:t>
            </a:r>
            <a:r>
              <a:rPr lang="nl-NL" dirty="0" err="1"/>
              <a:t>Sondervick</a:t>
            </a:r>
            <a:r>
              <a:rPr lang="nl-NL" dirty="0"/>
              <a:t>. Geen enkele zienswijze uit de wijk </a:t>
            </a:r>
            <a:r>
              <a:rPr lang="nl-NL" dirty="0" err="1"/>
              <a:t>Zilverackers</a:t>
            </a:r>
            <a:r>
              <a:rPr lang="nl-NL" dirty="0"/>
              <a:t>.</a:t>
            </a:r>
          </a:p>
          <a:p>
            <a:r>
              <a:rPr lang="nl-NL" dirty="0"/>
              <a:t>Op basis van de zienswijzen is er een gesprek geweest met de bewoners van </a:t>
            </a:r>
            <a:r>
              <a:rPr lang="nl-NL" dirty="0" err="1"/>
              <a:t>Sondervick</a:t>
            </a:r>
            <a:r>
              <a:rPr lang="nl-NL" dirty="0"/>
              <a:t> en is een onderzoek ingesteld.</a:t>
            </a:r>
          </a:p>
          <a:p>
            <a:r>
              <a:rPr lang="nl-NL" dirty="0"/>
              <a:t>Het bestemmingplan is aangepast waarbij 1 ontsluiting is komen te vervallen.</a:t>
            </a:r>
          </a:p>
          <a:p>
            <a:endParaRPr lang="nl-NL" dirty="0"/>
          </a:p>
          <a:p>
            <a:r>
              <a:rPr lang="nl-NL" dirty="0" err="1"/>
              <a:t>Zilverackers</a:t>
            </a:r>
            <a:r>
              <a:rPr lang="nl-NL" dirty="0"/>
              <a:t> krijgt hierdoor meer autoverkeer door de autoluwe wijk. </a:t>
            </a:r>
          </a:p>
          <a:p>
            <a:r>
              <a:rPr lang="nl-NL" dirty="0"/>
              <a:t>Het onderzoek richtte zich op de verkeersdrukte op de </a:t>
            </a:r>
            <a:r>
              <a:rPr lang="nl-NL" dirty="0" err="1"/>
              <a:t>Sondervick</a:t>
            </a:r>
            <a:r>
              <a:rPr lang="nl-NL" dirty="0"/>
              <a:t>. Door de aanleg van de Zilverbaan is de verkeersdrukte op de </a:t>
            </a:r>
            <a:r>
              <a:rPr lang="nl-NL" dirty="0" err="1"/>
              <a:t>Sondervick</a:t>
            </a:r>
            <a:r>
              <a:rPr lang="nl-NL" dirty="0"/>
              <a:t> afgenomen.</a:t>
            </a:r>
          </a:p>
          <a:p>
            <a:r>
              <a:rPr lang="nl-NL" dirty="0"/>
              <a:t>Bewoners van </a:t>
            </a:r>
            <a:r>
              <a:rPr lang="nl-NL" dirty="0" err="1"/>
              <a:t>Zilverackers</a:t>
            </a:r>
            <a:r>
              <a:rPr lang="nl-NL" dirty="0"/>
              <a:t> zijn niet betrokken geweest bij de besluitvorming.</a:t>
            </a:r>
          </a:p>
          <a:p>
            <a:r>
              <a:rPr lang="nl-NL" dirty="0"/>
              <a:t>Er is een motie ingediend (GBV/VVD) om in het kader van het totaalverhaal het besluit te kunnen heroverwegen. </a:t>
            </a:r>
          </a:p>
        </p:txBody>
      </p:sp>
      <p:sp>
        <p:nvSpPr>
          <p:cNvPr id="4" name="Tijdelijke aanduiding voor dianummer 3">
            <a:extLst>
              <a:ext uri="{FF2B5EF4-FFF2-40B4-BE49-F238E27FC236}">
                <a16:creationId xmlns:a16="http://schemas.microsoft.com/office/drawing/2014/main" id="{9BC5472F-B8AA-EC0C-0155-902AD47DF8E8}"/>
              </a:ext>
            </a:extLst>
          </p:cNvPr>
          <p:cNvSpPr>
            <a:spLocks noGrp="1"/>
          </p:cNvSpPr>
          <p:nvPr>
            <p:ph type="sldNum" sz="quarter" idx="12"/>
          </p:nvPr>
        </p:nvSpPr>
        <p:spPr/>
        <p:txBody>
          <a:bodyPr/>
          <a:lstStyle/>
          <a:p>
            <a:fld id="{93AF765E-0CD1-4FBA-914D-8FA7AFF60EBC}" type="slidenum">
              <a:rPr lang="nl-NL" noProof="0" smtClean="0"/>
              <a:t>13</a:t>
            </a:fld>
            <a:endParaRPr lang="nl-NL" noProof="0"/>
          </a:p>
        </p:txBody>
      </p:sp>
    </p:spTree>
    <p:extLst>
      <p:ext uri="{BB962C8B-B14F-4D97-AF65-F5344CB8AC3E}">
        <p14:creationId xmlns:p14="http://schemas.microsoft.com/office/powerpoint/2010/main" val="815936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1906A4-AB65-B25B-AB93-5B58523F6F97}"/>
              </a:ext>
            </a:extLst>
          </p:cNvPr>
          <p:cNvSpPr>
            <a:spLocks noGrp="1"/>
          </p:cNvSpPr>
          <p:nvPr>
            <p:ph type="title"/>
          </p:nvPr>
        </p:nvSpPr>
        <p:spPr/>
        <p:txBody>
          <a:bodyPr/>
          <a:lstStyle/>
          <a:p>
            <a:endParaRPr lang="nl-NL"/>
          </a:p>
        </p:txBody>
      </p:sp>
      <p:pic>
        <p:nvPicPr>
          <p:cNvPr id="6" name="Tijdelijke aanduiding voor inhoud 5" descr="Afbeelding met tekst&#10;&#10;Automatisch gegenereerde beschrijving">
            <a:extLst>
              <a:ext uri="{FF2B5EF4-FFF2-40B4-BE49-F238E27FC236}">
                <a16:creationId xmlns:a16="http://schemas.microsoft.com/office/drawing/2014/main" id="{8B9A72C9-7124-4F9F-2A9F-C40FBB23F08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17998" y="0"/>
            <a:ext cx="5722421" cy="6858000"/>
          </a:xfrm>
        </p:spPr>
      </p:pic>
      <p:sp>
        <p:nvSpPr>
          <p:cNvPr id="4" name="Tijdelijke aanduiding voor dianummer 3">
            <a:extLst>
              <a:ext uri="{FF2B5EF4-FFF2-40B4-BE49-F238E27FC236}">
                <a16:creationId xmlns:a16="http://schemas.microsoft.com/office/drawing/2014/main" id="{C234C197-84A7-B31A-7114-09A02F20F598}"/>
              </a:ext>
            </a:extLst>
          </p:cNvPr>
          <p:cNvSpPr>
            <a:spLocks noGrp="1"/>
          </p:cNvSpPr>
          <p:nvPr>
            <p:ph type="sldNum" sz="quarter" idx="12"/>
          </p:nvPr>
        </p:nvSpPr>
        <p:spPr/>
        <p:txBody>
          <a:bodyPr/>
          <a:lstStyle/>
          <a:p>
            <a:fld id="{93AF765E-0CD1-4FBA-914D-8FA7AFF60EBC}" type="slidenum">
              <a:rPr lang="nl-NL" noProof="0" smtClean="0"/>
              <a:t>14</a:t>
            </a:fld>
            <a:endParaRPr lang="nl-NL" noProof="0"/>
          </a:p>
        </p:txBody>
      </p:sp>
    </p:spTree>
    <p:extLst>
      <p:ext uri="{BB962C8B-B14F-4D97-AF65-F5344CB8AC3E}">
        <p14:creationId xmlns:p14="http://schemas.microsoft.com/office/powerpoint/2010/main" val="4069304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03147-C799-3F29-5791-3253AEA71AA7}"/>
              </a:ext>
            </a:extLst>
          </p:cNvPr>
          <p:cNvSpPr>
            <a:spLocks noGrp="1"/>
          </p:cNvSpPr>
          <p:nvPr>
            <p:ph type="title"/>
          </p:nvPr>
        </p:nvSpPr>
        <p:spPr/>
        <p:txBody>
          <a:bodyPr/>
          <a:lstStyle/>
          <a:p>
            <a:r>
              <a:rPr lang="nl-NL" dirty="0"/>
              <a:t>Zienswijzen op het bestemmingsplan</a:t>
            </a:r>
          </a:p>
        </p:txBody>
      </p:sp>
      <p:sp>
        <p:nvSpPr>
          <p:cNvPr id="3" name="Tijdelijke aanduiding voor inhoud 2">
            <a:extLst>
              <a:ext uri="{FF2B5EF4-FFF2-40B4-BE49-F238E27FC236}">
                <a16:creationId xmlns:a16="http://schemas.microsoft.com/office/drawing/2014/main" id="{24876DC6-F630-74DC-2EAC-0FEF5A714250}"/>
              </a:ext>
            </a:extLst>
          </p:cNvPr>
          <p:cNvSpPr>
            <a:spLocks noGrp="1"/>
          </p:cNvSpPr>
          <p:nvPr>
            <p:ph idx="1"/>
          </p:nvPr>
        </p:nvSpPr>
        <p:spPr>
          <a:xfrm>
            <a:off x="677334" y="1313793"/>
            <a:ext cx="8596668" cy="4727569"/>
          </a:xfrm>
        </p:spPr>
        <p:txBody>
          <a:bodyPr>
            <a:normAutofit fontScale="62500" lnSpcReduction="20000"/>
          </a:bodyPr>
          <a:lstStyle/>
          <a:p>
            <a:r>
              <a:rPr lang="nl-NL" dirty="0"/>
              <a:t>71 zienswijzen, ongeveer de helft over toename verkeersdrukte op de </a:t>
            </a:r>
            <a:r>
              <a:rPr lang="nl-NL" dirty="0" err="1"/>
              <a:t>Sondervick</a:t>
            </a:r>
            <a:endParaRPr lang="nl-NL" dirty="0"/>
          </a:p>
          <a:p>
            <a:pPr marL="0" indent="0">
              <a:buNone/>
            </a:pPr>
            <a:endParaRPr lang="nl-NL" dirty="0"/>
          </a:p>
          <a:p>
            <a:pPr marL="0" indent="0">
              <a:buNone/>
            </a:pPr>
            <a:r>
              <a:rPr lang="nl-NL" dirty="0"/>
              <a:t>Reactie gemeente:</a:t>
            </a:r>
          </a:p>
          <a:p>
            <a:pPr marL="0" indent="0">
              <a:buNone/>
            </a:pPr>
            <a:r>
              <a:rPr lang="nl-NL" dirty="0">
                <a:highlight>
                  <a:srgbClr val="FFFF00"/>
                </a:highlight>
              </a:rPr>
              <a:t>Naar aanleiding van de zienswijzen heeft met enkele bewoners overleg plaatsgevonden. Dit heeft geleid tot de doorberekening van een vijftal varianten op de effecten voor omliggende wegen.</a:t>
            </a:r>
          </a:p>
          <a:p>
            <a:pPr marL="0" indent="0">
              <a:buNone/>
            </a:pPr>
            <a:r>
              <a:rPr lang="nl-NL" dirty="0"/>
              <a:t>[…]</a:t>
            </a:r>
          </a:p>
          <a:p>
            <a:pPr marL="0" indent="0">
              <a:buNone/>
            </a:pPr>
            <a:r>
              <a:rPr lang="nl-NL" dirty="0"/>
              <a:t>Voor een goede verkeersafwikkeling van </a:t>
            </a:r>
            <a:r>
              <a:rPr lang="nl-NL" dirty="0" err="1"/>
              <a:t>Zilverackers</a:t>
            </a:r>
            <a:r>
              <a:rPr lang="nl-NL" dirty="0"/>
              <a:t> (waaronder </a:t>
            </a:r>
            <a:r>
              <a:rPr lang="nl-NL" dirty="0" err="1"/>
              <a:t>Kransackerdorp</a:t>
            </a:r>
            <a:r>
              <a:rPr lang="nl-NL" dirty="0"/>
              <a:t>) is de Zilverbaan aangelegd. Uitgangspunt bij de realisering van het </a:t>
            </a:r>
            <a:r>
              <a:rPr lang="nl-NL" dirty="0" err="1"/>
              <a:t>Kransackerdorp</a:t>
            </a:r>
            <a:r>
              <a:rPr lang="nl-NL" dirty="0"/>
              <a:t> is dat het merendeel van het verkeer wordt afgewikkeld via de Zilverbaan.</a:t>
            </a:r>
          </a:p>
          <a:p>
            <a:pPr marL="0" indent="0">
              <a:buNone/>
            </a:pPr>
            <a:r>
              <a:rPr lang="nl-NL" dirty="0"/>
              <a:t>[…]</a:t>
            </a:r>
          </a:p>
          <a:p>
            <a:pPr marL="0" indent="0">
              <a:buNone/>
            </a:pPr>
            <a:r>
              <a:rPr lang="nl-NL" dirty="0">
                <a:highlight>
                  <a:srgbClr val="FFFF00"/>
                </a:highlight>
              </a:rPr>
              <a:t>Daarnaast wordt het ontwerpbestemmingsplan aangepast door een knip op te nemen ten zuiden van de </a:t>
            </a:r>
            <a:r>
              <a:rPr lang="nl-NL" dirty="0" err="1">
                <a:highlight>
                  <a:srgbClr val="FFFF00"/>
                </a:highlight>
              </a:rPr>
              <a:t>Antwerpsebaan</a:t>
            </a:r>
            <a:r>
              <a:rPr lang="nl-NL" dirty="0"/>
              <a:t>, waarbij het gedeelte </a:t>
            </a:r>
            <a:r>
              <a:rPr lang="nl-NL" dirty="0" err="1"/>
              <a:t>Sondervick</a:t>
            </a:r>
            <a:r>
              <a:rPr lang="nl-NL" dirty="0"/>
              <a:t>-Noord een 50 km/uur weg blijft (variant 5). Uit de berekeningen volgt dat dit leidt tot een afname van circa 20% op de </a:t>
            </a:r>
            <a:r>
              <a:rPr lang="nl-NL" dirty="0" err="1"/>
              <a:t>Sondervick</a:t>
            </a:r>
            <a:r>
              <a:rPr lang="nl-NL" dirty="0"/>
              <a:t> ten opzichte van 2015 (basisjaar verkeersmodel, vergelijkbaar met de huidige situatie). Door het opnemen van deze verkeerskundige knip kan het autoverkeer vanuit het zuidelijk deel van het </a:t>
            </a:r>
            <a:r>
              <a:rPr lang="nl-NL" dirty="0" err="1"/>
              <a:t>Kransackerdorp</a:t>
            </a:r>
            <a:r>
              <a:rPr lang="nl-NL" dirty="0"/>
              <a:t> niet meer direct naar het </a:t>
            </a:r>
            <a:r>
              <a:rPr lang="nl-NL" dirty="0" err="1"/>
              <a:t>Sondervick</a:t>
            </a:r>
            <a:r>
              <a:rPr lang="nl-NL" dirty="0"/>
              <a:t> rijden. Enkel de (toekomstige) woongebieden aan de </a:t>
            </a:r>
            <a:r>
              <a:rPr lang="nl-NL" dirty="0" err="1"/>
              <a:t>Eindhovensebaan</a:t>
            </a:r>
            <a:r>
              <a:rPr lang="nl-NL" dirty="0"/>
              <a:t> kunnen dan via het </a:t>
            </a:r>
            <a:r>
              <a:rPr lang="nl-NL" dirty="0" err="1"/>
              <a:t>Sondervick</a:t>
            </a:r>
            <a:r>
              <a:rPr lang="nl-NL" dirty="0"/>
              <a:t> ontsluiten.</a:t>
            </a:r>
          </a:p>
          <a:p>
            <a:pPr marL="0" indent="0">
              <a:buNone/>
            </a:pPr>
            <a:r>
              <a:rPr lang="nl-NL" dirty="0"/>
              <a:t>[…]</a:t>
            </a:r>
          </a:p>
          <a:p>
            <a:pPr marL="0" indent="0">
              <a:buNone/>
            </a:pPr>
            <a:r>
              <a:rPr lang="nl-NL" dirty="0"/>
              <a:t>We zetten in op een fijnmazig netwerk voor voetgangers en snelle, veilige en comfortabele fietsroutes. Het bestemmingsplan </a:t>
            </a:r>
            <a:r>
              <a:rPr lang="nl-NL" dirty="0" err="1"/>
              <a:t>Kransackerdorp</a:t>
            </a:r>
            <a:r>
              <a:rPr lang="nl-NL" dirty="0"/>
              <a:t> biedt deze mogelijkheden.</a:t>
            </a:r>
          </a:p>
          <a:p>
            <a:pPr marL="0" indent="0">
              <a:buNone/>
            </a:pPr>
            <a:r>
              <a:rPr lang="nl-NL" dirty="0"/>
              <a:t>[…]</a:t>
            </a:r>
          </a:p>
          <a:p>
            <a:pPr marL="0" indent="0">
              <a:buNone/>
            </a:pPr>
            <a:r>
              <a:rPr lang="nl-NL" dirty="0"/>
              <a:t>Zoals al volgt uit onze reactie in sub a vermindert de intensiteit op de </a:t>
            </a:r>
            <a:r>
              <a:rPr lang="nl-NL" dirty="0" err="1"/>
              <a:t>Sondervick</a:t>
            </a:r>
            <a:r>
              <a:rPr lang="nl-NL" dirty="0"/>
              <a:t> ten opzichte van de huidige situatie. Ondanks deze vermindering </a:t>
            </a:r>
            <a:r>
              <a:rPr lang="nl-NL" dirty="0">
                <a:highlight>
                  <a:srgbClr val="FFFF00"/>
                </a:highlight>
              </a:rPr>
              <a:t>leggen we voor de verkeersveiligheid voor met name fietsers en voetgangers toch een rotonde aan ter hoogte van de </a:t>
            </a:r>
            <a:r>
              <a:rPr lang="nl-NL" dirty="0" err="1">
                <a:highlight>
                  <a:srgbClr val="FFFF00"/>
                </a:highlight>
              </a:rPr>
              <a:t>Antwerpsebaan-Sondervick</a:t>
            </a:r>
            <a:r>
              <a:rPr lang="nl-NL" dirty="0">
                <a:highlight>
                  <a:srgbClr val="FFFF00"/>
                </a:highlight>
              </a:rPr>
              <a:t>. Een belangrijke oost-west fietsroute (deze is ook in het GVVP aangeduid) tussen </a:t>
            </a:r>
            <a:r>
              <a:rPr lang="nl-NL" dirty="0" err="1">
                <a:highlight>
                  <a:srgbClr val="FFFF00"/>
                </a:highlight>
              </a:rPr>
              <a:t>Zilverackers</a:t>
            </a:r>
            <a:r>
              <a:rPr lang="nl-NL" dirty="0">
                <a:highlight>
                  <a:srgbClr val="FFFF00"/>
                </a:highlight>
              </a:rPr>
              <a:t> en </a:t>
            </a:r>
            <a:r>
              <a:rPr lang="nl-NL" dirty="0" err="1">
                <a:highlight>
                  <a:srgbClr val="FFFF00"/>
                </a:highlight>
              </a:rPr>
              <a:t>Citycentrum</a:t>
            </a:r>
            <a:r>
              <a:rPr lang="nl-NL" dirty="0">
                <a:highlight>
                  <a:srgbClr val="FFFF00"/>
                </a:highlight>
              </a:rPr>
              <a:t> en verder richting centrum Eindhoven loopt via dit kruispunt. Om de ongevallenkans op het kruispunt te verminderen en de verkeersveiligheid te verbeteren is een </a:t>
            </a:r>
            <a:r>
              <a:rPr lang="nl-NL" dirty="0" err="1">
                <a:highlight>
                  <a:srgbClr val="FFFF00"/>
                </a:highlight>
              </a:rPr>
              <a:t>enkelstrooksrotonde</a:t>
            </a:r>
            <a:r>
              <a:rPr lang="nl-NL" dirty="0">
                <a:highlight>
                  <a:srgbClr val="FFFF00"/>
                </a:highlight>
              </a:rPr>
              <a:t> een passende maatregel. </a:t>
            </a:r>
            <a:r>
              <a:rPr lang="nl-NL" dirty="0"/>
              <a:t>Fietsers en voetgangers krijgen op de rotondes binnen de bebouwde kom in Veldhoven voorrang op gemotoriseerd verkeer.</a:t>
            </a:r>
          </a:p>
        </p:txBody>
      </p:sp>
      <p:sp>
        <p:nvSpPr>
          <p:cNvPr id="4" name="Tijdelijke aanduiding voor dianummer 3">
            <a:extLst>
              <a:ext uri="{FF2B5EF4-FFF2-40B4-BE49-F238E27FC236}">
                <a16:creationId xmlns:a16="http://schemas.microsoft.com/office/drawing/2014/main" id="{ED73338B-ED6E-FC65-B4F9-C69EB6EB95A4}"/>
              </a:ext>
            </a:extLst>
          </p:cNvPr>
          <p:cNvSpPr>
            <a:spLocks noGrp="1"/>
          </p:cNvSpPr>
          <p:nvPr>
            <p:ph type="sldNum" sz="quarter" idx="12"/>
          </p:nvPr>
        </p:nvSpPr>
        <p:spPr/>
        <p:txBody>
          <a:bodyPr/>
          <a:lstStyle/>
          <a:p>
            <a:fld id="{93AF765E-0CD1-4FBA-914D-8FA7AFF60EBC}" type="slidenum">
              <a:rPr lang="nl-NL" noProof="0" smtClean="0"/>
              <a:t>15</a:t>
            </a:fld>
            <a:endParaRPr lang="nl-NL" noProof="0"/>
          </a:p>
        </p:txBody>
      </p:sp>
    </p:spTree>
    <p:extLst>
      <p:ext uri="{BB962C8B-B14F-4D97-AF65-F5344CB8AC3E}">
        <p14:creationId xmlns:p14="http://schemas.microsoft.com/office/powerpoint/2010/main" val="2082022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5EA730-F0E0-48C1-8943-17AF190BB6C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330799" y="0"/>
            <a:ext cx="7532278" cy="6854374"/>
          </a:xfrm>
          <a:prstGeom prst="rect">
            <a:avLst/>
          </a:prstGeom>
          <a:ln>
            <a:noFill/>
          </a:ln>
          <a:effectLst>
            <a:softEdge rad="112500"/>
          </a:effectLst>
        </p:spPr>
      </p:pic>
      <p:sp>
        <p:nvSpPr>
          <p:cNvPr id="2" name="Tijdelijke aanduiding voor dianummer 1">
            <a:extLst>
              <a:ext uri="{FF2B5EF4-FFF2-40B4-BE49-F238E27FC236}">
                <a16:creationId xmlns:a16="http://schemas.microsoft.com/office/drawing/2014/main" id="{D4D32E52-0DC9-E2CF-DACB-13930E96DDBE}"/>
              </a:ext>
            </a:extLst>
          </p:cNvPr>
          <p:cNvSpPr>
            <a:spLocks noGrp="1"/>
          </p:cNvSpPr>
          <p:nvPr>
            <p:ph type="sldNum" sz="quarter" idx="12"/>
          </p:nvPr>
        </p:nvSpPr>
        <p:spPr/>
        <p:txBody>
          <a:bodyPr/>
          <a:lstStyle/>
          <a:p>
            <a:fld id="{93AF765E-0CD1-4FBA-914D-8FA7AFF60EBC}" type="slidenum">
              <a:rPr lang="nl-NL" noProof="0" smtClean="0"/>
              <a:t>16</a:t>
            </a:fld>
            <a:endParaRPr lang="nl-NL" noProof="0"/>
          </a:p>
        </p:txBody>
      </p:sp>
    </p:spTree>
    <p:extLst>
      <p:ext uri="{BB962C8B-B14F-4D97-AF65-F5344CB8AC3E}">
        <p14:creationId xmlns:p14="http://schemas.microsoft.com/office/powerpoint/2010/main" val="3359642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C37D8-8E63-5E07-4BA5-A724A05FCD22}"/>
              </a:ext>
            </a:extLst>
          </p:cNvPr>
          <p:cNvSpPr>
            <a:spLocks noGrp="1"/>
          </p:cNvSpPr>
          <p:nvPr>
            <p:ph type="title"/>
          </p:nvPr>
        </p:nvSpPr>
        <p:spPr/>
        <p:txBody>
          <a:bodyPr/>
          <a:lstStyle/>
          <a:p>
            <a:r>
              <a:rPr lang="nl-NL" dirty="0"/>
              <a:t>Rapport Goudappel februari 2021</a:t>
            </a:r>
          </a:p>
        </p:txBody>
      </p:sp>
      <p:sp>
        <p:nvSpPr>
          <p:cNvPr id="5" name="Tijdelijke aanduiding voor inhoud 2">
            <a:extLst>
              <a:ext uri="{FF2B5EF4-FFF2-40B4-BE49-F238E27FC236}">
                <a16:creationId xmlns:a16="http://schemas.microsoft.com/office/drawing/2014/main" id="{002F85DB-F82E-ABDF-9CB3-9044712FF1E3}"/>
              </a:ext>
            </a:extLst>
          </p:cNvPr>
          <p:cNvSpPr>
            <a:spLocks noGrp="1"/>
          </p:cNvSpPr>
          <p:nvPr>
            <p:ph idx="1"/>
          </p:nvPr>
        </p:nvSpPr>
        <p:spPr>
          <a:xfrm>
            <a:off x="677334" y="1597981"/>
            <a:ext cx="5113866" cy="4650419"/>
          </a:xfrm>
        </p:spPr>
        <p:txBody>
          <a:bodyPr>
            <a:normAutofit fontScale="92500" lnSpcReduction="10000"/>
          </a:bodyPr>
          <a:lstStyle/>
          <a:p>
            <a:r>
              <a:rPr lang="nl-NL" dirty="0"/>
              <a:t>“Als losstaande maatregel leidt dit ten opzichte van de plansituatie tot circa 10% - 15% minder verkeer op de </a:t>
            </a:r>
            <a:r>
              <a:rPr lang="nl-NL" dirty="0" err="1"/>
              <a:t>Sondervick</a:t>
            </a:r>
            <a:r>
              <a:rPr lang="nl-NL" dirty="0"/>
              <a:t>.”</a:t>
            </a:r>
          </a:p>
          <a:p>
            <a:r>
              <a:rPr lang="nl-NL" dirty="0"/>
              <a:t>“Het aanpassen van de verkeersstructuur in de vorm van een knip in </a:t>
            </a:r>
            <a:r>
              <a:rPr lang="nl-NL" dirty="0" err="1"/>
              <a:t>Zilverackers</a:t>
            </a:r>
            <a:r>
              <a:rPr lang="nl-NL" dirty="0"/>
              <a:t> is aan te bevelen om bewoners meer te verleiden om van de Zilverbaan gebruik te maken. Ook verbetert dit de concurrentiepositie voor de fiets voor de kortere verplaatsingsafstanden naar bijvoorbeeld het centrum van Veldhoven.”</a:t>
            </a:r>
          </a:p>
          <a:p>
            <a:endParaRPr lang="nl-NL" dirty="0"/>
          </a:p>
          <a:p>
            <a:r>
              <a:rPr lang="nl-NL" dirty="0"/>
              <a:t>Conclusie voor </a:t>
            </a:r>
            <a:r>
              <a:rPr lang="nl-NL" dirty="0" err="1"/>
              <a:t>Zilverackers</a:t>
            </a:r>
            <a:r>
              <a:rPr lang="nl-NL" dirty="0"/>
              <a:t>: in het rapport wordt geen enkele conclusie genomen voor de extra intensiteit en reistijd voor bewoners in de wijk. Intensiteiten op de </a:t>
            </a:r>
            <a:r>
              <a:rPr lang="nl-NL" dirty="0" err="1"/>
              <a:t>Huysacker</a:t>
            </a:r>
            <a:r>
              <a:rPr lang="nl-NL" dirty="0"/>
              <a:t> staan niet in het rapport.</a:t>
            </a:r>
          </a:p>
        </p:txBody>
      </p:sp>
      <p:sp>
        <p:nvSpPr>
          <p:cNvPr id="4" name="Tijdelijke aanduiding voor dianummer 3">
            <a:extLst>
              <a:ext uri="{FF2B5EF4-FFF2-40B4-BE49-F238E27FC236}">
                <a16:creationId xmlns:a16="http://schemas.microsoft.com/office/drawing/2014/main" id="{EAD0EB0C-6A64-5FE6-3529-C1FB01593EBD}"/>
              </a:ext>
            </a:extLst>
          </p:cNvPr>
          <p:cNvSpPr>
            <a:spLocks noGrp="1"/>
          </p:cNvSpPr>
          <p:nvPr>
            <p:ph type="sldNum" sz="quarter" idx="12"/>
          </p:nvPr>
        </p:nvSpPr>
        <p:spPr/>
        <p:txBody>
          <a:bodyPr/>
          <a:lstStyle/>
          <a:p>
            <a:fld id="{93AF765E-0CD1-4FBA-914D-8FA7AFF60EBC}" type="slidenum">
              <a:rPr lang="nl-NL" noProof="0" smtClean="0"/>
              <a:t>17</a:t>
            </a:fld>
            <a:endParaRPr lang="nl-NL" noProof="0"/>
          </a:p>
        </p:txBody>
      </p:sp>
      <p:pic>
        <p:nvPicPr>
          <p:cNvPr id="9" name="Afbeelding 8">
            <a:extLst>
              <a:ext uri="{FF2B5EF4-FFF2-40B4-BE49-F238E27FC236}">
                <a16:creationId xmlns:a16="http://schemas.microsoft.com/office/drawing/2014/main" id="{7D1AB2EF-978D-1BE1-122B-B7E0BF13AF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78756" y="1316962"/>
            <a:ext cx="3687336" cy="4724400"/>
          </a:xfrm>
          <a:prstGeom prst="rect">
            <a:avLst/>
          </a:prstGeom>
        </p:spPr>
      </p:pic>
    </p:spTree>
    <p:extLst>
      <p:ext uri="{BB962C8B-B14F-4D97-AF65-F5344CB8AC3E}">
        <p14:creationId xmlns:p14="http://schemas.microsoft.com/office/powerpoint/2010/main" val="3992855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DC37D8-8E63-5E07-4BA5-A724A05FCD22}"/>
              </a:ext>
            </a:extLst>
          </p:cNvPr>
          <p:cNvSpPr>
            <a:spLocks noGrp="1"/>
          </p:cNvSpPr>
          <p:nvPr>
            <p:ph type="title"/>
          </p:nvPr>
        </p:nvSpPr>
        <p:spPr/>
        <p:txBody>
          <a:bodyPr/>
          <a:lstStyle/>
          <a:p>
            <a:r>
              <a:rPr lang="nl-NL" dirty="0"/>
              <a:t>Rapport Goudappel februari 2021</a:t>
            </a:r>
          </a:p>
        </p:txBody>
      </p:sp>
      <p:sp>
        <p:nvSpPr>
          <p:cNvPr id="4" name="Tijdelijke aanduiding voor dianummer 3">
            <a:extLst>
              <a:ext uri="{FF2B5EF4-FFF2-40B4-BE49-F238E27FC236}">
                <a16:creationId xmlns:a16="http://schemas.microsoft.com/office/drawing/2014/main" id="{EAD0EB0C-6A64-5FE6-3529-C1FB01593EBD}"/>
              </a:ext>
            </a:extLst>
          </p:cNvPr>
          <p:cNvSpPr>
            <a:spLocks noGrp="1"/>
          </p:cNvSpPr>
          <p:nvPr>
            <p:ph type="sldNum" sz="quarter" idx="12"/>
          </p:nvPr>
        </p:nvSpPr>
        <p:spPr/>
        <p:txBody>
          <a:bodyPr/>
          <a:lstStyle/>
          <a:p>
            <a:fld id="{93AF765E-0CD1-4FBA-914D-8FA7AFF60EBC}" type="slidenum">
              <a:rPr lang="nl-NL" noProof="0" smtClean="0"/>
              <a:t>18</a:t>
            </a:fld>
            <a:endParaRPr lang="nl-NL" noProof="0"/>
          </a:p>
        </p:txBody>
      </p:sp>
      <p:pic>
        <p:nvPicPr>
          <p:cNvPr id="8" name="Afbeelding 7" descr="Afbeelding met tekst, kaart, schermopname, diagram&#10;&#10;Automatisch gegenereerde beschrijving">
            <a:extLst>
              <a:ext uri="{FF2B5EF4-FFF2-40B4-BE49-F238E27FC236}">
                <a16:creationId xmlns:a16="http://schemas.microsoft.com/office/drawing/2014/main" id="{C0E83598-F0A7-BE9F-4BD6-E69CA695E04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7334" y="1485185"/>
            <a:ext cx="4390950" cy="4346447"/>
          </a:xfrm>
          <a:prstGeom prst="rect">
            <a:avLst/>
          </a:prstGeom>
        </p:spPr>
      </p:pic>
      <p:grpSp>
        <p:nvGrpSpPr>
          <p:cNvPr id="17" name="Groep 16">
            <a:extLst>
              <a:ext uri="{FF2B5EF4-FFF2-40B4-BE49-F238E27FC236}">
                <a16:creationId xmlns:a16="http://schemas.microsoft.com/office/drawing/2014/main" id="{C051A669-4E11-CE3F-953F-21F8C4B02375}"/>
              </a:ext>
            </a:extLst>
          </p:cNvPr>
          <p:cNvGrpSpPr/>
          <p:nvPr/>
        </p:nvGrpSpPr>
        <p:grpSpPr>
          <a:xfrm>
            <a:off x="6479279" y="1282265"/>
            <a:ext cx="4176279" cy="5314477"/>
            <a:chOff x="6479280" y="1282266"/>
            <a:chExt cx="3902620" cy="4759096"/>
          </a:xfrm>
        </p:grpSpPr>
        <p:pic>
          <p:nvPicPr>
            <p:cNvPr id="15" name="Afbeelding 14" descr="Afbeelding met tekst, schermopname, nummer, menu&#10;&#10;Automatisch gegenereerde beschrijving">
              <a:extLst>
                <a:ext uri="{FF2B5EF4-FFF2-40B4-BE49-F238E27FC236}">
                  <a16:creationId xmlns:a16="http://schemas.microsoft.com/office/drawing/2014/main" id="{DEC87BE7-EF74-4F84-E706-4D04E60152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79280" y="1282266"/>
              <a:ext cx="3902619" cy="961053"/>
            </a:xfrm>
            <a:prstGeom prst="rect">
              <a:avLst/>
            </a:prstGeom>
          </p:spPr>
        </p:pic>
        <p:pic>
          <p:nvPicPr>
            <p:cNvPr id="16" name="Afbeelding 15" descr="Afbeelding met tekst, schermopname, nummer, menu&#10;&#10;Automatisch gegenereerde beschrijving">
              <a:extLst>
                <a:ext uri="{FF2B5EF4-FFF2-40B4-BE49-F238E27FC236}">
                  <a16:creationId xmlns:a16="http://schemas.microsoft.com/office/drawing/2014/main" id="{15C91DDD-ACB7-DF31-E9A9-1F2F8B1AEF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9281" y="2243319"/>
              <a:ext cx="3902619" cy="3798043"/>
            </a:xfrm>
            <a:prstGeom prst="rect">
              <a:avLst/>
            </a:prstGeom>
          </p:spPr>
        </p:pic>
      </p:grpSp>
      <p:sp>
        <p:nvSpPr>
          <p:cNvPr id="12" name="Tekstvak 11">
            <a:extLst>
              <a:ext uri="{FF2B5EF4-FFF2-40B4-BE49-F238E27FC236}">
                <a16:creationId xmlns:a16="http://schemas.microsoft.com/office/drawing/2014/main" id="{F3090596-B224-171F-7816-046277F3E1D8}"/>
              </a:ext>
            </a:extLst>
          </p:cNvPr>
          <p:cNvSpPr txBox="1"/>
          <p:nvPr/>
        </p:nvSpPr>
        <p:spPr>
          <a:xfrm rot="18563019">
            <a:off x="8193201" y="553777"/>
            <a:ext cx="1854995" cy="230832"/>
          </a:xfrm>
          <a:prstGeom prst="rect">
            <a:avLst/>
          </a:prstGeom>
          <a:noFill/>
        </p:spPr>
        <p:txBody>
          <a:bodyPr wrap="none" rtlCol="0">
            <a:spAutoFit/>
          </a:bodyPr>
          <a:lstStyle/>
          <a:p>
            <a:r>
              <a:rPr lang="nl-NL" sz="900" b="1" dirty="0"/>
              <a:t>Zilverbaan zonder </a:t>
            </a:r>
            <a:r>
              <a:rPr lang="nl-NL" sz="900" b="1" dirty="0" err="1"/>
              <a:t>Zilverackers</a:t>
            </a:r>
            <a:endParaRPr lang="nl-NL" sz="900" b="1" dirty="0"/>
          </a:p>
        </p:txBody>
      </p:sp>
      <p:sp>
        <p:nvSpPr>
          <p:cNvPr id="13" name="Tekstvak 12">
            <a:extLst>
              <a:ext uri="{FF2B5EF4-FFF2-40B4-BE49-F238E27FC236}">
                <a16:creationId xmlns:a16="http://schemas.microsoft.com/office/drawing/2014/main" id="{B7FD5F2E-08D4-DF02-E8A8-DE67EBD6718F}"/>
              </a:ext>
            </a:extLst>
          </p:cNvPr>
          <p:cNvSpPr txBox="1"/>
          <p:nvPr/>
        </p:nvSpPr>
        <p:spPr>
          <a:xfrm rot="18563019">
            <a:off x="8769465" y="607199"/>
            <a:ext cx="1688283" cy="230832"/>
          </a:xfrm>
          <a:prstGeom prst="rect">
            <a:avLst/>
          </a:prstGeom>
          <a:noFill/>
        </p:spPr>
        <p:txBody>
          <a:bodyPr wrap="none" rtlCol="0">
            <a:spAutoFit/>
          </a:bodyPr>
          <a:lstStyle/>
          <a:p>
            <a:r>
              <a:rPr lang="nl-NL" sz="900" b="1" dirty="0"/>
              <a:t>Zilverbaan met </a:t>
            </a:r>
            <a:r>
              <a:rPr lang="nl-NL" sz="900" b="1" dirty="0" err="1"/>
              <a:t>Zilverackers</a:t>
            </a:r>
            <a:endParaRPr lang="nl-NL" sz="900" b="1" dirty="0"/>
          </a:p>
        </p:txBody>
      </p:sp>
      <p:sp>
        <p:nvSpPr>
          <p:cNvPr id="18" name="Tekstvak 17">
            <a:extLst>
              <a:ext uri="{FF2B5EF4-FFF2-40B4-BE49-F238E27FC236}">
                <a16:creationId xmlns:a16="http://schemas.microsoft.com/office/drawing/2014/main" id="{FFAD58E9-785F-3A7A-EFE0-5E8965D69298}"/>
              </a:ext>
            </a:extLst>
          </p:cNvPr>
          <p:cNvSpPr txBox="1"/>
          <p:nvPr/>
        </p:nvSpPr>
        <p:spPr>
          <a:xfrm rot="18563019">
            <a:off x="9362822" y="655373"/>
            <a:ext cx="1561646" cy="230832"/>
          </a:xfrm>
          <a:prstGeom prst="rect">
            <a:avLst/>
          </a:prstGeom>
          <a:noFill/>
        </p:spPr>
        <p:txBody>
          <a:bodyPr wrap="none" rtlCol="0">
            <a:spAutoFit/>
          </a:bodyPr>
          <a:lstStyle/>
          <a:p>
            <a:r>
              <a:rPr lang="nl-NL" sz="900" b="1" dirty="0"/>
              <a:t>Inclusief de ”derde knip”</a:t>
            </a:r>
          </a:p>
        </p:txBody>
      </p:sp>
    </p:spTree>
    <p:extLst>
      <p:ext uri="{BB962C8B-B14F-4D97-AF65-F5344CB8AC3E}">
        <p14:creationId xmlns:p14="http://schemas.microsoft.com/office/powerpoint/2010/main" val="1287197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B003C4-271A-1A15-C6E0-6C5CCE33E9FB}"/>
              </a:ext>
            </a:extLst>
          </p:cNvPr>
          <p:cNvSpPr>
            <a:spLocks noGrp="1"/>
          </p:cNvSpPr>
          <p:nvPr>
            <p:ph type="title"/>
          </p:nvPr>
        </p:nvSpPr>
        <p:spPr>
          <a:xfrm>
            <a:off x="677334" y="609600"/>
            <a:ext cx="10344018" cy="1320800"/>
          </a:xfrm>
        </p:spPr>
        <p:txBody>
          <a:bodyPr/>
          <a:lstStyle/>
          <a:p>
            <a:r>
              <a:rPr lang="nl-NL" dirty="0"/>
              <a:t>Autoverkeer: Vragen en aandachtspunten</a:t>
            </a:r>
          </a:p>
        </p:txBody>
      </p:sp>
      <p:sp>
        <p:nvSpPr>
          <p:cNvPr id="3" name="Tijdelijke aanduiding voor inhoud 2">
            <a:extLst>
              <a:ext uri="{FF2B5EF4-FFF2-40B4-BE49-F238E27FC236}">
                <a16:creationId xmlns:a16="http://schemas.microsoft.com/office/drawing/2014/main" id="{F3D1550D-1DD8-8BF5-CACB-83D34DBB0774}"/>
              </a:ext>
            </a:extLst>
          </p:cNvPr>
          <p:cNvSpPr>
            <a:spLocks noGrp="1"/>
          </p:cNvSpPr>
          <p:nvPr>
            <p:ph idx="1"/>
          </p:nvPr>
        </p:nvSpPr>
        <p:spPr>
          <a:xfrm>
            <a:off x="677333" y="1439917"/>
            <a:ext cx="9233921" cy="4601445"/>
          </a:xfrm>
        </p:spPr>
        <p:txBody>
          <a:bodyPr>
            <a:normAutofit/>
          </a:bodyPr>
          <a:lstStyle/>
          <a:p>
            <a:r>
              <a:rPr lang="nl-NL" dirty="0"/>
              <a:t>De mening van inwoners in Huysackers is dat een derde auto in/uitgang de voorkeur heeft (kleine enquête 80%) zodat de verkeersdrukte door de wijk verlaagd wordt.</a:t>
            </a:r>
          </a:p>
          <a:p>
            <a:r>
              <a:rPr lang="nl-NL" dirty="0"/>
              <a:t>Het is bekend dat Huysackers zich voornamelijk richt op voetgangers en goede fietsverbindingen.</a:t>
            </a:r>
          </a:p>
          <a:p>
            <a:endParaRPr lang="nl-NL" dirty="0"/>
          </a:p>
          <a:p>
            <a:r>
              <a:rPr lang="nl-NL" dirty="0"/>
              <a:t>Bent u het eens dat de inwoners van </a:t>
            </a:r>
            <a:r>
              <a:rPr lang="nl-NL" dirty="0" err="1"/>
              <a:t>Zilverackers</a:t>
            </a:r>
            <a:r>
              <a:rPr lang="nl-NL" dirty="0"/>
              <a:t> onvoldoende zijn betrokken in de besluitvorming?</a:t>
            </a:r>
          </a:p>
          <a:p>
            <a:r>
              <a:rPr lang="nl-NL" dirty="0"/>
              <a:t>Hoe kunnen we conform de motie GBV/VVD dit punt weer op de politieke agenda krijgen?</a:t>
            </a:r>
          </a:p>
          <a:p>
            <a:r>
              <a:rPr lang="nl-NL" dirty="0"/>
              <a:t>Wat is uw mening dat het opheffen van de 3</a:t>
            </a:r>
            <a:r>
              <a:rPr lang="nl-NL" baseline="30000" dirty="0"/>
              <a:t>e</a:t>
            </a:r>
            <a:r>
              <a:rPr lang="nl-NL" dirty="0"/>
              <a:t> knip betekent voor de inwoners van </a:t>
            </a:r>
            <a:r>
              <a:rPr lang="nl-NL" dirty="0" err="1"/>
              <a:t>Zilverackers</a:t>
            </a:r>
            <a:r>
              <a:rPr lang="nl-NL" dirty="0"/>
              <a:t>?</a:t>
            </a:r>
          </a:p>
          <a:p>
            <a:endParaRPr lang="nl-NL" dirty="0"/>
          </a:p>
        </p:txBody>
      </p:sp>
      <p:sp>
        <p:nvSpPr>
          <p:cNvPr id="4" name="Tijdelijke aanduiding voor dianummer 3">
            <a:extLst>
              <a:ext uri="{FF2B5EF4-FFF2-40B4-BE49-F238E27FC236}">
                <a16:creationId xmlns:a16="http://schemas.microsoft.com/office/drawing/2014/main" id="{35684366-315C-E8E8-EEA3-E4662F5C930F}"/>
              </a:ext>
            </a:extLst>
          </p:cNvPr>
          <p:cNvSpPr>
            <a:spLocks noGrp="1"/>
          </p:cNvSpPr>
          <p:nvPr>
            <p:ph type="sldNum" sz="quarter" idx="12"/>
          </p:nvPr>
        </p:nvSpPr>
        <p:spPr/>
        <p:txBody>
          <a:bodyPr/>
          <a:lstStyle/>
          <a:p>
            <a:fld id="{93AF765E-0CD1-4FBA-914D-8FA7AFF60EBC}" type="slidenum">
              <a:rPr lang="nl-NL" noProof="0" smtClean="0"/>
              <a:t>19</a:t>
            </a:fld>
            <a:endParaRPr lang="nl-NL" noProof="0"/>
          </a:p>
        </p:txBody>
      </p:sp>
    </p:spTree>
    <p:extLst>
      <p:ext uri="{BB962C8B-B14F-4D97-AF65-F5344CB8AC3E}">
        <p14:creationId xmlns:p14="http://schemas.microsoft.com/office/powerpoint/2010/main" val="286254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1976B-0891-D7CC-996D-B8D3ECC947B6}"/>
              </a:ext>
            </a:extLst>
          </p:cNvPr>
          <p:cNvSpPr>
            <a:spLocks noGrp="1"/>
          </p:cNvSpPr>
          <p:nvPr>
            <p:ph type="title"/>
          </p:nvPr>
        </p:nvSpPr>
        <p:spPr/>
        <p:txBody>
          <a:bodyPr/>
          <a:lstStyle/>
          <a:p>
            <a:r>
              <a:rPr lang="nl-NL" dirty="0"/>
              <a:t>Woordje vooraf</a:t>
            </a:r>
          </a:p>
        </p:txBody>
      </p:sp>
      <p:sp>
        <p:nvSpPr>
          <p:cNvPr id="3" name="Tijdelijke aanduiding voor inhoud 2">
            <a:extLst>
              <a:ext uri="{FF2B5EF4-FFF2-40B4-BE49-F238E27FC236}">
                <a16:creationId xmlns:a16="http://schemas.microsoft.com/office/drawing/2014/main" id="{EBDFC154-AE47-983E-DF14-08AD592FD2CF}"/>
              </a:ext>
            </a:extLst>
          </p:cNvPr>
          <p:cNvSpPr>
            <a:spLocks noGrp="1"/>
          </p:cNvSpPr>
          <p:nvPr>
            <p:ph idx="1"/>
          </p:nvPr>
        </p:nvSpPr>
        <p:spPr>
          <a:xfrm>
            <a:off x="677333" y="1518083"/>
            <a:ext cx="8880881" cy="4523280"/>
          </a:xfrm>
        </p:spPr>
        <p:txBody>
          <a:bodyPr>
            <a:normAutofit lnSpcReduction="10000"/>
          </a:bodyPr>
          <a:lstStyle/>
          <a:p>
            <a:r>
              <a:rPr lang="nl-NL" b="1" dirty="0"/>
              <a:t>De buurtvereniging heeft 107 gezinnen als lid.</a:t>
            </a:r>
          </a:p>
          <a:p>
            <a:r>
              <a:rPr lang="nl-NL" dirty="0"/>
              <a:t>We bestaan sinds december 2021 (notarieel vastgelegd met statuten).</a:t>
            </a:r>
          </a:p>
          <a:p>
            <a:r>
              <a:rPr lang="nl-NL" dirty="0"/>
              <a:t>De vereniging doet voorlopig dienst als wijkplatform </a:t>
            </a:r>
            <a:r>
              <a:rPr lang="nl-NL" dirty="0" err="1"/>
              <a:t>Zilverackers</a:t>
            </a:r>
            <a:r>
              <a:rPr lang="nl-NL" dirty="0"/>
              <a:t>.</a:t>
            </a:r>
          </a:p>
          <a:p>
            <a:r>
              <a:rPr lang="nl-NL" dirty="0"/>
              <a:t>We vertegenwoordigen de leden en trachten alle bewoners van </a:t>
            </a:r>
            <a:r>
              <a:rPr lang="nl-NL" dirty="0" err="1"/>
              <a:t>Zilverackers</a:t>
            </a:r>
            <a:r>
              <a:rPr lang="nl-NL" dirty="0"/>
              <a:t> te betrekken. We zijn er ons van bewust dat we niet in staat zijn om alle meningen van de hele wijk te peilen.</a:t>
            </a:r>
          </a:p>
          <a:p>
            <a:r>
              <a:rPr lang="nl-NL" dirty="0"/>
              <a:t>We handelen op basis van openheid en betrokkenheid. We willen een goede gesprekspartner zijn om tot een gewogen besluitvorming te komen.</a:t>
            </a:r>
          </a:p>
          <a:p>
            <a:r>
              <a:rPr lang="nl-NL" b="1" dirty="0"/>
              <a:t>Er zijn in onze buurt geen voorzieningen (winkels, gezondheidszorg, sport, horeca). Vooralsnog geen openbaar vervoer op de Zilverbaan.</a:t>
            </a:r>
          </a:p>
          <a:p>
            <a:r>
              <a:rPr lang="nl-NL" dirty="0"/>
              <a:t>De buurt heeft een basisschool met deels een specifieke onderwijsvorm dat ook kinderen van buiten de wijk trekt.</a:t>
            </a:r>
          </a:p>
          <a:p>
            <a:r>
              <a:rPr lang="nl-NL" dirty="0"/>
              <a:t>De buurt heeft als doelstelling autoluw te zijn en zich te richten op fietsverbindingen.</a:t>
            </a:r>
          </a:p>
          <a:p>
            <a:endParaRPr lang="nl-NL" i="1" dirty="0"/>
          </a:p>
          <a:p>
            <a:pPr marL="0" indent="0">
              <a:buNone/>
            </a:pPr>
            <a:endParaRPr lang="nl-NL" dirty="0"/>
          </a:p>
        </p:txBody>
      </p:sp>
      <p:sp>
        <p:nvSpPr>
          <p:cNvPr id="4" name="Tijdelijke aanduiding voor dianummer 3">
            <a:extLst>
              <a:ext uri="{FF2B5EF4-FFF2-40B4-BE49-F238E27FC236}">
                <a16:creationId xmlns:a16="http://schemas.microsoft.com/office/drawing/2014/main" id="{39C89EBC-55E7-67F3-0480-CEF15368F139}"/>
              </a:ext>
            </a:extLst>
          </p:cNvPr>
          <p:cNvSpPr>
            <a:spLocks noGrp="1"/>
          </p:cNvSpPr>
          <p:nvPr>
            <p:ph type="sldNum" sz="quarter" idx="12"/>
          </p:nvPr>
        </p:nvSpPr>
        <p:spPr/>
        <p:txBody>
          <a:bodyPr/>
          <a:lstStyle/>
          <a:p>
            <a:fld id="{93AF765E-0CD1-4FBA-914D-8FA7AFF60EBC}" type="slidenum">
              <a:rPr lang="nl-NL" noProof="0" smtClean="0"/>
              <a:t>2</a:t>
            </a:fld>
            <a:endParaRPr lang="nl-NL" noProof="0"/>
          </a:p>
        </p:txBody>
      </p:sp>
    </p:spTree>
    <p:extLst>
      <p:ext uri="{BB962C8B-B14F-4D97-AF65-F5344CB8AC3E}">
        <p14:creationId xmlns:p14="http://schemas.microsoft.com/office/powerpoint/2010/main" val="726920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D45B08-D183-1613-F802-2C19ACCB7DAC}"/>
              </a:ext>
            </a:extLst>
          </p:cNvPr>
          <p:cNvSpPr>
            <a:spLocks noGrp="1"/>
          </p:cNvSpPr>
          <p:nvPr>
            <p:ph type="title"/>
          </p:nvPr>
        </p:nvSpPr>
        <p:spPr/>
        <p:txBody>
          <a:bodyPr/>
          <a:lstStyle/>
          <a:p>
            <a:r>
              <a:rPr lang="nl-NL" dirty="0"/>
              <a:t>Fietsverbinding naar </a:t>
            </a:r>
            <a:r>
              <a:rPr lang="nl-NL" dirty="0" err="1"/>
              <a:t>Citycentrum</a:t>
            </a:r>
            <a:endParaRPr lang="nl-NL" dirty="0"/>
          </a:p>
        </p:txBody>
      </p:sp>
      <p:sp>
        <p:nvSpPr>
          <p:cNvPr id="3" name="Tijdelijke aanduiding voor inhoud 2">
            <a:extLst>
              <a:ext uri="{FF2B5EF4-FFF2-40B4-BE49-F238E27FC236}">
                <a16:creationId xmlns:a16="http://schemas.microsoft.com/office/drawing/2014/main" id="{DB3E6621-0D83-B8EA-6371-093BE808ACB8}"/>
              </a:ext>
            </a:extLst>
          </p:cNvPr>
          <p:cNvSpPr>
            <a:spLocks noGrp="1"/>
          </p:cNvSpPr>
          <p:nvPr>
            <p:ph idx="1"/>
          </p:nvPr>
        </p:nvSpPr>
        <p:spPr>
          <a:xfrm>
            <a:off x="677334" y="1606859"/>
            <a:ext cx="8596668" cy="4434504"/>
          </a:xfrm>
        </p:spPr>
        <p:txBody>
          <a:bodyPr>
            <a:normAutofit fontScale="92500" lnSpcReduction="20000"/>
          </a:bodyPr>
          <a:lstStyle/>
          <a:p>
            <a:r>
              <a:rPr lang="nl-NL" dirty="0"/>
              <a:t>De geplande fietsroute uit de wijk loopt naar de nieuwe rotonde </a:t>
            </a:r>
            <a:r>
              <a:rPr lang="nl-NL" dirty="0" err="1"/>
              <a:t>Antwerpsebaan</a:t>
            </a:r>
            <a:r>
              <a:rPr lang="nl-NL" dirty="0"/>
              <a:t>/</a:t>
            </a:r>
            <a:r>
              <a:rPr lang="nl-NL" dirty="0" err="1"/>
              <a:t>Sondervick</a:t>
            </a:r>
            <a:r>
              <a:rPr lang="nl-NL" dirty="0"/>
              <a:t>.</a:t>
            </a:r>
          </a:p>
          <a:p>
            <a:r>
              <a:rPr lang="nl-NL" dirty="0"/>
              <a:t>Vanuit de nieuwe rotonde is de meest directe verbinding naar het centrum door het park Vogelzang.</a:t>
            </a:r>
          </a:p>
          <a:p>
            <a:r>
              <a:rPr lang="nl-NL" dirty="0"/>
              <a:t>Onderzoek door bureau </a:t>
            </a:r>
            <a:r>
              <a:rPr lang="nl-NL" dirty="0" err="1"/>
              <a:t>Kragten</a:t>
            </a:r>
            <a:r>
              <a:rPr lang="nl-NL" dirty="0"/>
              <a:t> gaf aan dat het fietspad voor park Vogelzang de voorkeur had ondersteund door VSV, fietsersbond en politie.</a:t>
            </a:r>
          </a:p>
          <a:p>
            <a:r>
              <a:rPr lang="nl-NL" dirty="0"/>
              <a:t>Er is een werkgroep in het leven geroepen zonder bewoners van </a:t>
            </a:r>
            <a:r>
              <a:rPr lang="nl-NL" dirty="0" err="1"/>
              <a:t>Zilverackers</a:t>
            </a:r>
            <a:r>
              <a:rPr lang="nl-NL" dirty="0"/>
              <a:t>.</a:t>
            </a:r>
          </a:p>
          <a:p>
            <a:r>
              <a:rPr lang="nl-NL" dirty="0"/>
              <a:t>Op basis van de zienswijze en petitie van de wijken Zonderwijk en ’t Look is een enquête opgesteld; de enquête laat zien dat bewoners uit deze wijken geen fietspad willen door park Vogelzang.</a:t>
            </a:r>
          </a:p>
          <a:p>
            <a:r>
              <a:rPr lang="nl-NL" dirty="0"/>
              <a:t>Op basis van de enquête is de keuze voor de fietsroute door de </a:t>
            </a:r>
            <a:r>
              <a:rPr lang="nl-NL" dirty="0" err="1"/>
              <a:t>Sitterlaan</a:t>
            </a:r>
            <a:r>
              <a:rPr lang="nl-NL" dirty="0"/>
              <a:t> opgenomen in het coalitieprogramma.</a:t>
            </a:r>
          </a:p>
          <a:p>
            <a:endParaRPr lang="nl-NL" dirty="0"/>
          </a:p>
          <a:p>
            <a:r>
              <a:rPr lang="nl-NL" dirty="0"/>
              <a:t>Bewoners van </a:t>
            </a:r>
            <a:r>
              <a:rPr lang="nl-NL" dirty="0" err="1"/>
              <a:t>Zilverackers</a:t>
            </a:r>
            <a:r>
              <a:rPr lang="nl-NL" dirty="0"/>
              <a:t> zijn minimaal betrokken geweest bij de besluitvorming.</a:t>
            </a:r>
          </a:p>
          <a:p>
            <a:r>
              <a:rPr lang="nl-NL" dirty="0"/>
              <a:t>Recente gebeurtenissen heeft deels geleid tot een heroverweging.</a:t>
            </a:r>
          </a:p>
          <a:p>
            <a:endParaRPr lang="nl-NL" dirty="0"/>
          </a:p>
          <a:p>
            <a:endParaRPr lang="nl-NL" dirty="0"/>
          </a:p>
        </p:txBody>
      </p:sp>
      <p:sp>
        <p:nvSpPr>
          <p:cNvPr id="4" name="Tijdelijke aanduiding voor dianummer 3">
            <a:extLst>
              <a:ext uri="{FF2B5EF4-FFF2-40B4-BE49-F238E27FC236}">
                <a16:creationId xmlns:a16="http://schemas.microsoft.com/office/drawing/2014/main" id="{F31137CF-CB6E-4BAB-AF2B-8E28F618D2F5}"/>
              </a:ext>
            </a:extLst>
          </p:cNvPr>
          <p:cNvSpPr>
            <a:spLocks noGrp="1"/>
          </p:cNvSpPr>
          <p:nvPr>
            <p:ph type="sldNum" sz="quarter" idx="12"/>
          </p:nvPr>
        </p:nvSpPr>
        <p:spPr/>
        <p:txBody>
          <a:bodyPr/>
          <a:lstStyle/>
          <a:p>
            <a:fld id="{93AF765E-0CD1-4FBA-914D-8FA7AFF60EBC}" type="slidenum">
              <a:rPr lang="nl-NL" noProof="0" smtClean="0"/>
              <a:t>20</a:t>
            </a:fld>
            <a:endParaRPr lang="nl-NL" noProof="0"/>
          </a:p>
        </p:txBody>
      </p:sp>
    </p:spTree>
    <p:extLst>
      <p:ext uri="{BB962C8B-B14F-4D97-AF65-F5344CB8AC3E}">
        <p14:creationId xmlns:p14="http://schemas.microsoft.com/office/powerpoint/2010/main" val="1800365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4">
            <a:extLst>
              <a:ext uri="{FF2B5EF4-FFF2-40B4-BE49-F238E27FC236}">
                <a16:creationId xmlns:a16="http://schemas.microsoft.com/office/drawing/2014/main" id="{5CAD82D3-E573-43C4-AF71-201AD23FBF6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677334" y="737574"/>
            <a:ext cx="9473663" cy="6077583"/>
          </a:xfrm>
          <a:prstGeom prst="rect">
            <a:avLst/>
          </a:prstGeom>
        </p:spPr>
      </p:pic>
      <p:sp>
        <p:nvSpPr>
          <p:cNvPr id="5" name="Tijdelijke aanduiding voor dianummer 4">
            <a:extLst>
              <a:ext uri="{FF2B5EF4-FFF2-40B4-BE49-F238E27FC236}">
                <a16:creationId xmlns:a16="http://schemas.microsoft.com/office/drawing/2014/main" id="{87BA469D-D0B0-5187-2126-B13292196DCE}"/>
              </a:ext>
            </a:extLst>
          </p:cNvPr>
          <p:cNvSpPr>
            <a:spLocks noGrp="1"/>
          </p:cNvSpPr>
          <p:nvPr>
            <p:ph type="sldNum" sz="quarter" idx="12"/>
          </p:nvPr>
        </p:nvSpPr>
        <p:spPr/>
        <p:txBody>
          <a:bodyPr/>
          <a:lstStyle/>
          <a:p>
            <a:fld id="{93AF765E-0CD1-4FBA-914D-8FA7AFF60EBC}" type="slidenum">
              <a:rPr lang="nl-NL" noProof="0" smtClean="0"/>
              <a:t>21</a:t>
            </a:fld>
            <a:endParaRPr lang="nl-NL" noProof="0"/>
          </a:p>
        </p:txBody>
      </p:sp>
      <p:cxnSp>
        <p:nvCxnSpPr>
          <p:cNvPr id="7" name="Straight Arrow Connector 6">
            <a:extLst>
              <a:ext uri="{FF2B5EF4-FFF2-40B4-BE49-F238E27FC236}">
                <a16:creationId xmlns:a16="http://schemas.microsoft.com/office/drawing/2014/main" id="{CF889C4B-3D6A-4D48-98F3-A9F53CE5B6A6}"/>
              </a:ext>
            </a:extLst>
          </p:cNvPr>
          <p:cNvCxnSpPr/>
          <p:nvPr/>
        </p:nvCxnSpPr>
        <p:spPr>
          <a:xfrm flipV="1">
            <a:off x="2732690" y="2091551"/>
            <a:ext cx="2858230" cy="15631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96B6CE63-DB7A-4489-B73A-EE57DEA73D84}"/>
              </a:ext>
            </a:extLst>
          </p:cNvPr>
          <p:cNvCxnSpPr>
            <a:cxnSpLocks/>
          </p:cNvCxnSpPr>
          <p:nvPr/>
        </p:nvCxnSpPr>
        <p:spPr>
          <a:xfrm flipV="1">
            <a:off x="3972910" y="3310751"/>
            <a:ext cx="2375338" cy="15870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925D05E-C6EA-4A93-A524-801AFAE09FCD}"/>
              </a:ext>
            </a:extLst>
          </p:cNvPr>
          <p:cNvCxnSpPr>
            <a:cxnSpLocks/>
          </p:cNvCxnSpPr>
          <p:nvPr/>
        </p:nvCxnSpPr>
        <p:spPr>
          <a:xfrm flipV="1">
            <a:off x="4905460" y="5720515"/>
            <a:ext cx="2819311" cy="73739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BAEC2D-2EF6-49DA-8B50-7C6ABCE690B9}"/>
              </a:ext>
            </a:extLst>
          </p:cNvPr>
          <p:cNvCxnSpPr>
            <a:cxnSpLocks/>
          </p:cNvCxnSpPr>
          <p:nvPr/>
        </p:nvCxnSpPr>
        <p:spPr>
          <a:xfrm>
            <a:off x="4091597" y="5374871"/>
            <a:ext cx="813863" cy="1083035"/>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298F8893-E469-4E2E-B98A-CD9679469741}"/>
              </a:ext>
            </a:extLst>
          </p:cNvPr>
          <p:cNvSpPr/>
          <p:nvPr/>
        </p:nvSpPr>
        <p:spPr>
          <a:xfrm>
            <a:off x="6334620" y="1818282"/>
            <a:ext cx="549656" cy="3817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A8F52CA-BE68-4B2A-9BD9-AD9F0C4B8D3C}"/>
              </a:ext>
            </a:extLst>
          </p:cNvPr>
          <p:cNvSpPr/>
          <p:nvPr/>
        </p:nvSpPr>
        <p:spPr>
          <a:xfrm>
            <a:off x="8075945" y="5460845"/>
            <a:ext cx="549656" cy="3817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6952D98-5974-422C-9283-665895AA320C}"/>
              </a:ext>
            </a:extLst>
          </p:cNvPr>
          <p:cNvSpPr/>
          <p:nvPr/>
        </p:nvSpPr>
        <p:spPr>
          <a:xfrm>
            <a:off x="6781309" y="2807960"/>
            <a:ext cx="549656" cy="38178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EE7CB64-2F4C-42A4-8D5A-7FA39EE7345E}"/>
              </a:ext>
            </a:extLst>
          </p:cNvPr>
          <p:cNvSpPr txBox="1"/>
          <p:nvPr/>
        </p:nvSpPr>
        <p:spPr>
          <a:xfrm rot="851340">
            <a:off x="5342529" y="1475047"/>
            <a:ext cx="1029705" cy="369332"/>
          </a:xfrm>
          <a:prstGeom prst="rect">
            <a:avLst/>
          </a:prstGeom>
          <a:noFill/>
        </p:spPr>
        <p:txBody>
          <a:bodyPr wrap="none" rtlCol="0">
            <a:spAutoFit/>
          </a:bodyPr>
          <a:lstStyle/>
          <a:p>
            <a:r>
              <a:rPr lang="en-US" err="1"/>
              <a:t>Rotonde</a:t>
            </a:r>
            <a:endParaRPr lang="en-US"/>
          </a:p>
        </p:txBody>
      </p:sp>
      <p:sp>
        <p:nvSpPr>
          <p:cNvPr id="22" name="TextBox 21">
            <a:extLst>
              <a:ext uri="{FF2B5EF4-FFF2-40B4-BE49-F238E27FC236}">
                <a16:creationId xmlns:a16="http://schemas.microsoft.com/office/drawing/2014/main" id="{79926785-B215-46EF-8734-BF7935CAE393}"/>
              </a:ext>
            </a:extLst>
          </p:cNvPr>
          <p:cNvSpPr txBox="1"/>
          <p:nvPr/>
        </p:nvSpPr>
        <p:spPr>
          <a:xfrm rot="1008694">
            <a:off x="6330196" y="5099693"/>
            <a:ext cx="1793633" cy="369332"/>
          </a:xfrm>
          <a:prstGeom prst="rect">
            <a:avLst/>
          </a:prstGeom>
          <a:noFill/>
        </p:spPr>
        <p:txBody>
          <a:bodyPr wrap="none" rtlCol="0">
            <a:spAutoFit/>
          </a:bodyPr>
          <a:lstStyle/>
          <a:p>
            <a:r>
              <a:rPr lang="en-US" err="1"/>
              <a:t>Verkeerslichten</a:t>
            </a:r>
            <a:endParaRPr lang="en-US"/>
          </a:p>
        </p:txBody>
      </p:sp>
      <p:sp>
        <p:nvSpPr>
          <p:cNvPr id="23" name="TextBox 22">
            <a:extLst>
              <a:ext uri="{FF2B5EF4-FFF2-40B4-BE49-F238E27FC236}">
                <a16:creationId xmlns:a16="http://schemas.microsoft.com/office/drawing/2014/main" id="{DFE70E4B-3EA7-4659-8586-76A273E0AAA8}"/>
              </a:ext>
            </a:extLst>
          </p:cNvPr>
          <p:cNvSpPr txBox="1"/>
          <p:nvPr/>
        </p:nvSpPr>
        <p:spPr>
          <a:xfrm rot="20440858">
            <a:off x="7468865" y="1284042"/>
            <a:ext cx="1668598" cy="369332"/>
          </a:xfrm>
          <a:prstGeom prst="rect">
            <a:avLst/>
          </a:prstGeom>
          <a:noFill/>
        </p:spPr>
        <p:txBody>
          <a:bodyPr wrap="none" rtlCol="0">
            <a:spAutoFit/>
          </a:bodyPr>
          <a:lstStyle/>
          <a:p>
            <a:r>
              <a:rPr lang="en-US" err="1"/>
              <a:t>Vogelzangpark</a:t>
            </a:r>
            <a:endParaRPr lang="en-US"/>
          </a:p>
        </p:txBody>
      </p:sp>
      <p:sp>
        <p:nvSpPr>
          <p:cNvPr id="15" name="Title 1">
            <a:extLst>
              <a:ext uri="{FF2B5EF4-FFF2-40B4-BE49-F238E27FC236}">
                <a16:creationId xmlns:a16="http://schemas.microsoft.com/office/drawing/2014/main" id="{A03F43B7-805D-42DD-B58F-2D2EC4AC98C1}"/>
              </a:ext>
            </a:extLst>
          </p:cNvPr>
          <p:cNvSpPr txBox="1">
            <a:spLocks/>
          </p:cNvSpPr>
          <p:nvPr/>
        </p:nvSpPr>
        <p:spPr>
          <a:xfrm>
            <a:off x="677334" y="98089"/>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a:t>Geen fietsroute door Vogelzangpark</a:t>
            </a:r>
          </a:p>
        </p:txBody>
      </p:sp>
      <p:sp>
        <p:nvSpPr>
          <p:cNvPr id="2" name="AutoShape 2" descr="Kan een afbeelding zijn van de tekst 'Voorjaar Vogelzangpark tussen Zilverackers het Citycentrum prima door lopen. Fietspad juist door Veldhovens park het esn om eenf fietspad Vogelzangparkir Veldhoven vreemd. eto dStaan geen alternatief. Veldhoven ookop mijafkomt Concluderendi Inwoners 'tLook tegen,'">
            <a:extLst>
              <a:ext uri="{FF2B5EF4-FFF2-40B4-BE49-F238E27FC236}">
                <a16:creationId xmlns:a16="http://schemas.microsoft.com/office/drawing/2014/main" id="{0D1B1611-28FD-65E4-EA67-C236431FFB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descr="Afbeelding met tekst, krant&#10;&#10;Automatisch gegenereerde beschrijving">
            <a:extLst>
              <a:ext uri="{FF2B5EF4-FFF2-40B4-BE49-F238E27FC236}">
                <a16:creationId xmlns:a16="http://schemas.microsoft.com/office/drawing/2014/main" id="{8260F117-7E8C-5987-5A24-BBD4F0EEF2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54534" y="0"/>
            <a:ext cx="3137466" cy="6858000"/>
          </a:xfrm>
          <a:prstGeom prst="rect">
            <a:avLst/>
          </a:prstGeom>
        </p:spPr>
      </p:pic>
    </p:spTree>
    <p:extLst>
      <p:ext uri="{BB962C8B-B14F-4D97-AF65-F5344CB8AC3E}">
        <p14:creationId xmlns:p14="http://schemas.microsoft.com/office/powerpoint/2010/main" val="805567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2C1FEB-5824-F473-9419-69B6AD26D5DF}"/>
              </a:ext>
            </a:extLst>
          </p:cNvPr>
          <p:cNvSpPr>
            <a:spLocks noGrp="1"/>
          </p:cNvSpPr>
          <p:nvPr>
            <p:ph type="title"/>
          </p:nvPr>
        </p:nvSpPr>
        <p:spPr>
          <a:xfrm>
            <a:off x="631863" y="189722"/>
            <a:ext cx="8194896" cy="1032588"/>
          </a:xfrm>
        </p:spPr>
        <p:txBody>
          <a:bodyPr anchor="ctr">
            <a:normAutofit/>
          </a:bodyPr>
          <a:lstStyle/>
          <a:p>
            <a:pPr>
              <a:lnSpc>
                <a:spcPct val="90000"/>
              </a:lnSpc>
            </a:pPr>
            <a:r>
              <a:rPr lang="nl-NL" sz="2800" dirty="0"/>
              <a:t>Enquête van 30 nov – 14 dec 2021</a:t>
            </a:r>
          </a:p>
        </p:txBody>
      </p:sp>
      <p:sp>
        <p:nvSpPr>
          <p:cNvPr id="4" name="Tijdelijke aanduiding voor dianummer 3">
            <a:extLst>
              <a:ext uri="{FF2B5EF4-FFF2-40B4-BE49-F238E27FC236}">
                <a16:creationId xmlns:a16="http://schemas.microsoft.com/office/drawing/2014/main" id="{02D2E37E-F055-7378-88C9-9C61E2B7E932}"/>
              </a:ext>
            </a:extLst>
          </p:cNvPr>
          <p:cNvSpPr>
            <a:spLocks noGrp="1"/>
          </p:cNvSpPr>
          <p:nvPr>
            <p:ph type="sldNum" sz="quarter" idx="12"/>
          </p:nvPr>
        </p:nvSpPr>
        <p:spPr/>
        <p:txBody>
          <a:bodyPr>
            <a:normAutofit/>
          </a:bodyPr>
          <a:lstStyle/>
          <a:p>
            <a:pPr>
              <a:spcAft>
                <a:spcPts val="600"/>
              </a:spcAft>
            </a:pPr>
            <a:fld id="{93AF765E-0CD1-4FBA-914D-8FA7AFF60EBC}" type="slidenum">
              <a:rPr lang="nl-NL" noProof="0" smtClean="0"/>
              <a:pPr>
                <a:spcAft>
                  <a:spcPts val="600"/>
                </a:spcAft>
              </a:pPr>
              <a:t>22</a:t>
            </a:fld>
            <a:endParaRPr lang="nl-NL" noProof="0"/>
          </a:p>
        </p:txBody>
      </p:sp>
      <p:pic>
        <p:nvPicPr>
          <p:cNvPr id="5" name="Afbeelding 4">
            <a:extLst>
              <a:ext uri="{FF2B5EF4-FFF2-40B4-BE49-F238E27FC236}">
                <a16:creationId xmlns:a16="http://schemas.microsoft.com/office/drawing/2014/main" id="{E04F838D-7710-834B-23FC-917EBF853B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863" y="1150654"/>
            <a:ext cx="5062993" cy="4556691"/>
          </a:xfrm>
          <a:prstGeom prst="rect">
            <a:avLst/>
          </a:prstGeom>
        </p:spPr>
      </p:pic>
      <p:pic>
        <p:nvPicPr>
          <p:cNvPr id="6" name="Afbeelding 5" descr="Afbeelding met tafel&#10;&#10;Automatisch gegenereerde beschrijving">
            <a:extLst>
              <a:ext uri="{FF2B5EF4-FFF2-40B4-BE49-F238E27FC236}">
                <a16:creationId xmlns:a16="http://schemas.microsoft.com/office/drawing/2014/main" id="{C44C6A56-2F2F-9601-C4E4-E7D0B6FBC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5483" y="4333449"/>
            <a:ext cx="6690360" cy="2073038"/>
          </a:xfrm>
          <a:prstGeom prst="rect">
            <a:avLst/>
          </a:prstGeom>
        </p:spPr>
      </p:pic>
      <p:sp>
        <p:nvSpPr>
          <p:cNvPr id="7" name="Rechthoek 6">
            <a:extLst>
              <a:ext uri="{FF2B5EF4-FFF2-40B4-BE49-F238E27FC236}">
                <a16:creationId xmlns:a16="http://schemas.microsoft.com/office/drawing/2014/main" id="{FB269EC8-25B6-6322-94D2-68C73EA540F1}"/>
              </a:ext>
            </a:extLst>
          </p:cNvPr>
          <p:cNvSpPr/>
          <p:nvPr/>
        </p:nvSpPr>
        <p:spPr>
          <a:xfrm>
            <a:off x="7150185" y="3069771"/>
            <a:ext cx="3564294" cy="10730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In de enquête hoort Oerle-Zuid bij de wijk </a:t>
            </a:r>
            <a:r>
              <a:rPr lang="nl-NL" dirty="0" err="1"/>
              <a:t>Zilverackers</a:t>
            </a:r>
            <a:r>
              <a:rPr lang="nl-NL" dirty="0"/>
              <a:t>.</a:t>
            </a:r>
          </a:p>
        </p:txBody>
      </p:sp>
    </p:spTree>
    <p:extLst>
      <p:ext uri="{BB962C8B-B14F-4D97-AF65-F5344CB8AC3E}">
        <p14:creationId xmlns:p14="http://schemas.microsoft.com/office/powerpoint/2010/main" val="454163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832DF8-CC8A-1544-48A9-F962F0B02745}"/>
              </a:ext>
            </a:extLst>
          </p:cNvPr>
          <p:cNvSpPr>
            <a:spLocks noGrp="1"/>
          </p:cNvSpPr>
          <p:nvPr>
            <p:ph type="title"/>
          </p:nvPr>
        </p:nvSpPr>
        <p:spPr/>
        <p:txBody>
          <a:bodyPr/>
          <a:lstStyle/>
          <a:p>
            <a:r>
              <a:rPr lang="nl-NL" dirty="0"/>
              <a:t>Onderzoek </a:t>
            </a:r>
            <a:r>
              <a:rPr lang="nl-NL" dirty="0" err="1"/>
              <a:t>Kragten</a:t>
            </a:r>
            <a:endParaRPr lang="nl-NL" dirty="0"/>
          </a:p>
        </p:txBody>
      </p:sp>
      <p:sp>
        <p:nvSpPr>
          <p:cNvPr id="3" name="Tijdelijke aanduiding voor inhoud 2">
            <a:extLst>
              <a:ext uri="{FF2B5EF4-FFF2-40B4-BE49-F238E27FC236}">
                <a16:creationId xmlns:a16="http://schemas.microsoft.com/office/drawing/2014/main" id="{91965AEE-641F-BF4D-CB46-D2F082C505CB}"/>
              </a:ext>
            </a:extLst>
          </p:cNvPr>
          <p:cNvSpPr>
            <a:spLocks noGrp="1"/>
          </p:cNvSpPr>
          <p:nvPr>
            <p:ph idx="1"/>
          </p:nvPr>
        </p:nvSpPr>
        <p:spPr>
          <a:xfrm>
            <a:off x="677334" y="1483567"/>
            <a:ext cx="8596668" cy="4557795"/>
          </a:xfrm>
        </p:spPr>
        <p:txBody>
          <a:bodyPr/>
          <a:lstStyle/>
          <a:p>
            <a:r>
              <a:rPr lang="nl-NL" dirty="0"/>
              <a:t>Op basis van de bijeenkomsten met de stakeholders kan worden geconcludeerd dat de voorstanders van de verbinding door het park worden gevormd door: Veldhoven Samen Verkeersveilig, Fietsersbond, Politie</a:t>
            </a:r>
          </a:p>
          <a:p>
            <a:endParaRPr lang="nl-NL" dirty="0"/>
          </a:p>
          <a:p>
            <a:r>
              <a:rPr lang="nl-NL" dirty="0"/>
              <a:t>Tijdens de eerste bijeenkomst hebben vertegenwoordigers van zowel ’t Look als Zonderwijk een duidelijke voorkeur voor een route via Zonderwijk uitgesproken. Met een variant via Zonderwijk wordt de huidige parkfunctie het minst aangetast en ontstaan geen conflicten tussen fietsers en overige gebruikers van het park. Met name de toename van het gebruik van snelle fietsen baart zorgen als de route door het park wordt gerealiseerd.</a:t>
            </a:r>
            <a:br>
              <a:rPr lang="nl-NL" dirty="0"/>
            </a:br>
            <a:br>
              <a:rPr lang="nl-NL" dirty="0"/>
            </a:br>
            <a:r>
              <a:rPr lang="nl-NL" dirty="0"/>
              <a:t>Tijdens de tweede bijeenkomst is door de vertegenwoordigers van Zonderwijk aanvullend aangegeven dat er geen draagvlak is voor de route via de </a:t>
            </a:r>
            <a:r>
              <a:rPr lang="nl-NL" dirty="0" err="1"/>
              <a:t>Sitterlaan</a:t>
            </a:r>
            <a:r>
              <a:rPr lang="nl-NL" dirty="0"/>
              <a:t>, tenzij deze niet hoeft te worden aangepast (tot bijv. een fietsstraat).</a:t>
            </a:r>
          </a:p>
        </p:txBody>
      </p:sp>
      <p:sp>
        <p:nvSpPr>
          <p:cNvPr id="4" name="Tijdelijke aanduiding voor dianummer 3">
            <a:extLst>
              <a:ext uri="{FF2B5EF4-FFF2-40B4-BE49-F238E27FC236}">
                <a16:creationId xmlns:a16="http://schemas.microsoft.com/office/drawing/2014/main" id="{40F309B6-2C17-87F0-C42A-A2430F16ABB0}"/>
              </a:ext>
            </a:extLst>
          </p:cNvPr>
          <p:cNvSpPr>
            <a:spLocks noGrp="1"/>
          </p:cNvSpPr>
          <p:nvPr>
            <p:ph type="sldNum" sz="quarter" idx="12"/>
          </p:nvPr>
        </p:nvSpPr>
        <p:spPr/>
        <p:txBody>
          <a:bodyPr/>
          <a:lstStyle/>
          <a:p>
            <a:fld id="{93AF765E-0CD1-4FBA-914D-8FA7AFF60EBC}" type="slidenum">
              <a:rPr lang="en-US" smtClean="0"/>
              <a:t>23</a:t>
            </a:fld>
            <a:endParaRPr lang="en-US"/>
          </a:p>
        </p:txBody>
      </p:sp>
    </p:spTree>
    <p:extLst>
      <p:ext uri="{BB962C8B-B14F-4D97-AF65-F5344CB8AC3E}">
        <p14:creationId xmlns:p14="http://schemas.microsoft.com/office/powerpoint/2010/main" val="973770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CAE56-76F5-3AA5-23D4-2A375B864F09}"/>
              </a:ext>
            </a:extLst>
          </p:cNvPr>
          <p:cNvSpPr>
            <a:spLocks noGrp="1"/>
          </p:cNvSpPr>
          <p:nvPr>
            <p:ph type="title"/>
          </p:nvPr>
        </p:nvSpPr>
        <p:spPr>
          <a:xfrm>
            <a:off x="677334" y="312615"/>
            <a:ext cx="8596668" cy="1617785"/>
          </a:xfrm>
        </p:spPr>
        <p:txBody>
          <a:bodyPr/>
          <a:lstStyle/>
          <a:p>
            <a:r>
              <a:rPr lang="nl-NL" dirty="0"/>
              <a:t>Onderzoek </a:t>
            </a:r>
            <a:r>
              <a:rPr lang="nl-NL" dirty="0" err="1"/>
              <a:t>Kragten</a:t>
            </a:r>
            <a:endParaRPr lang="nl-NL" dirty="0"/>
          </a:p>
        </p:txBody>
      </p:sp>
      <p:pic>
        <p:nvPicPr>
          <p:cNvPr id="6" name="Tijdelijke aanduiding voor inhoud 5" descr="Afbeelding met tafel&#10;&#10;Automatisch gegenereerde beschrijving">
            <a:extLst>
              <a:ext uri="{FF2B5EF4-FFF2-40B4-BE49-F238E27FC236}">
                <a16:creationId xmlns:a16="http://schemas.microsoft.com/office/drawing/2014/main" id="{E743B6D4-D2CC-0274-E799-987DEA266F6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15243" y="949569"/>
            <a:ext cx="7975420" cy="5158988"/>
          </a:xfrm>
          <a:prstGeom prst="rect">
            <a:avLst/>
          </a:prstGeom>
          <a:ln>
            <a:noFill/>
          </a:ln>
          <a:effectLst>
            <a:outerShdw blurRad="292100" dist="139700" dir="2700000" algn="tl" rotWithShape="0">
              <a:srgbClr val="333333">
                <a:alpha val="65000"/>
              </a:srgbClr>
            </a:outerShdw>
          </a:effectLst>
        </p:spPr>
      </p:pic>
      <p:sp>
        <p:nvSpPr>
          <p:cNvPr id="4" name="Tijdelijke aanduiding voor dianummer 3">
            <a:extLst>
              <a:ext uri="{FF2B5EF4-FFF2-40B4-BE49-F238E27FC236}">
                <a16:creationId xmlns:a16="http://schemas.microsoft.com/office/drawing/2014/main" id="{71FA02DD-ACAC-87B9-01D0-47909D72A2D0}"/>
              </a:ext>
            </a:extLst>
          </p:cNvPr>
          <p:cNvSpPr>
            <a:spLocks noGrp="1"/>
          </p:cNvSpPr>
          <p:nvPr>
            <p:ph type="sldNum" sz="quarter" idx="12"/>
          </p:nvPr>
        </p:nvSpPr>
        <p:spPr/>
        <p:txBody>
          <a:bodyPr/>
          <a:lstStyle/>
          <a:p>
            <a:fld id="{93AF765E-0CD1-4FBA-914D-8FA7AFF60EBC}" type="slidenum">
              <a:rPr lang="nl-NL" noProof="0" smtClean="0"/>
              <a:t>24</a:t>
            </a:fld>
            <a:endParaRPr lang="nl-NL" noProof="0"/>
          </a:p>
        </p:txBody>
      </p:sp>
      <p:sp>
        <p:nvSpPr>
          <p:cNvPr id="8" name="Tekstvak 7">
            <a:extLst>
              <a:ext uri="{FF2B5EF4-FFF2-40B4-BE49-F238E27FC236}">
                <a16:creationId xmlns:a16="http://schemas.microsoft.com/office/drawing/2014/main" id="{56F88C89-F7A5-20AB-F835-2CF20465CCD1}"/>
              </a:ext>
            </a:extLst>
          </p:cNvPr>
          <p:cNvSpPr txBox="1"/>
          <p:nvPr/>
        </p:nvSpPr>
        <p:spPr>
          <a:xfrm>
            <a:off x="2746060" y="5934357"/>
            <a:ext cx="6217318"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nl-NL" sz="1200" dirty="0">
                <a:latin typeface="FuturaStd"/>
              </a:rPr>
              <a:t>“</a:t>
            </a:r>
            <a:r>
              <a:rPr lang="nl-NL" sz="1200" b="0" dirty="0">
                <a:effectLst/>
                <a:latin typeface="FuturaStd"/>
              </a:rPr>
              <a:t>Vanuit de aanleiding van deze opgave, het realiseren van een ontbrekende volwaardige fietsverbinding tussen </a:t>
            </a:r>
            <a:r>
              <a:rPr lang="nl-NL" sz="1200" b="0" dirty="0" err="1">
                <a:effectLst/>
                <a:latin typeface="FuturaStd"/>
              </a:rPr>
              <a:t>Zilverackers</a:t>
            </a:r>
            <a:r>
              <a:rPr lang="nl-NL" sz="1200" b="0" dirty="0">
                <a:effectLst/>
                <a:latin typeface="FuturaStd"/>
              </a:rPr>
              <a:t> en </a:t>
            </a:r>
            <a:r>
              <a:rPr lang="nl-NL" sz="1200" b="0" dirty="0" err="1">
                <a:effectLst/>
                <a:latin typeface="FuturaStd"/>
              </a:rPr>
              <a:t>CityCentrum</a:t>
            </a:r>
            <a:r>
              <a:rPr lang="nl-NL" sz="1200" b="0" dirty="0">
                <a:effectLst/>
                <a:latin typeface="FuturaStd"/>
              </a:rPr>
              <a:t>, heeft de variant via park Vogelzang een duidelijke voorkeur boven de route via Zonderwijk.”</a:t>
            </a:r>
            <a:endParaRPr lang="nl-NL" sz="1200" dirty="0"/>
          </a:p>
        </p:txBody>
      </p:sp>
      <p:sp>
        <p:nvSpPr>
          <p:cNvPr id="10" name="Tekstvak 9">
            <a:extLst>
              <a:ext uri="{FF2B5EF4-FFF2-40B4-BE49-F238E27FC236}">
                <a16:creationId xmlns:a16="http://schemas.microsoft.com/office/drawing/2014/main" id="{8EC04CB3-AE51-F928-84B8-B9466BBACCFE}"/>
              </a:ext>
            </a:extLst>
          </p:cNvPr>
          <p:cNvSpPr txBox="1"/>
          <p:nvPr/>
        </p:nvSpPr>
        <p:spPr>
          <a:xfrm>
            <a:off x="9348755" y="3358356"/>
            <a:ext cx="2679122"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nl-NL" sz="1200" b="0" dirty="0">
                <a:effectLst/>
                <a:latin typeface="FuturaStd"/>
              </a:rPr>
              <a:t>“Hoofdzakelijk door inwoners van de Zonderwijk is een petitie verspreid die door ruim 350 personen is ondertekend. De meeste zijn tegenstanders ten aanzien van een fietsverbinding door het park Vogelzang. Ook de route via De </a:t>
            </a:r>
            <a:r>
              <a:rPr lang="nl-NL" sz="1200" b="0" dirty="0" err="1">
                <a:effectLst/>
                <a:latin typeface="FuturaStd"/>
              </a:rPr>
              <a:t>Sitterlaan</a:t>
            </a:r>
            <a:r>
              <a:rPr lang="nl-NL" sz="1200" b="0" dirty="0">
                <a:effectLst/>
                <a:latin typeface="FuturaStd"/>
              </a:rPr>
              <a:t> vindt deze groep niet gewenst.” </a:t>
            </a:r>
          </a:p>
        </p:txBody>
      </p:sp>
    </p:spTree>
    <p:extLst>
      <p:ext uri="{BB962C8B-B14F-4D97-AF65-F5344CB8AC3E}">
        <p14:creationId xmlns:p14="http://schemas.microsoft.com/office/powerpoint/2010/main" val="3529793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5CDD8-16C0-6AE1-9688-E48CF1052C8E}"/>
              </a:ext>
            </a:extLst>
          </p:cNvPr>
          <p:cNvSpPr>
            <a:spLocks noGrp="1"/>
          </p:cNvSpPr>
          <p:nvPr>
            <p:ph type="title"/>
          </p:nvPr>
        </p:nvSpPr>
        <p:spPr>
          <a:xfrm>
            <a:off x="677334" y="328246"/>
            <a:ext cx="8596668" cy="1602154"/>
          </a:xfrm>
        </p:spPr>
        <p:txBody>
          <a:bodyPr/>
          <a:lstStyle/>
          <a:p>
            <a:r>
              <a:rPr lang="nl-NL" dirty="0"/>
              <a:t>Onderzoek </a:t>
            </a:r>
            <a:r>
              <a:rPr lang="nl-NL" dirty="0" err="1"/>
              <a:t>Kragten</a:t>
            </a:r>
            <a:endParaRPr lang="nl-NL" dirty="0"/>
          </a:p>
        </p:txBody>
      </p:sp>
      <p:pic>
        <p:nvPicPr>
          <p:cNvPr id="6" name="Tijdelijke aanduiding voor inhoud 5" descr="Afbeelding met tekst&#10;&#10;Automatisch gegenereerde beschrijving">
            <a:extLst>
              <a:ext uri="{FF2B5EF4-FFF2-40B4-BE49-F238E27FC236}">
                <a16:creationId xmlns:a16="http://schemas.microsoft.com/office/drawing/2014/main" id="{A4744DD5-B792-5D1F-BFAA-7A955DEEDD7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77334" y="1186163"/>
            <a:ext cx="8858398" cy="5037761"/>
          </a:xfrm>
        </p:spPr>
      </p:pic>
      <p:sp>
        <p:nvSpPr>
          <p:cNvPr id="4" name="Tijdelijke aanduiding voor dianummer 3">
            <a:extLst>
              <a:ext uri="{FF2B5EF4-FFF2-40B4-BE49-F238E27FC236}">
                <a16:creationId xmlns:a16="http://schemas.microsoft.com/office/drawing/2014/main" id="{DA6BD977-E5C4-DB04-D6AF-E0C7CCC79878}"/>
              </a:ext>
            </a:extLst>
          </p:cNvPr>
          <p:cNvSpPr>
            <a:spLocks noGrp="1"/>
          </p:cNvSpPr>
          <p:nvPr>
            <p:ph type="sldNum" sz="quarter" idx="12"/>
          </p:nvPr>
        </p:nvSpPr>
        <p:spPr/>
        <p:txBody>
          <a:bodyPr/>
          <a:lstStyle/>
          <a:p>
            <a:fld id="{93AF765E-0CD1-4FBA-914D-8FA7AFF60EBC}" type="slidenum">
              <a:rPr lang="nl-NL" noProof="0" smtClean="0"/>
              <a:t>25</a:t>
            </a:fld>
            <a:endParaRPr lang="nl-NL" noProof="0"/>
          </a:p>
        </p:txBody>
      </p:sp>
      <p:pic>
        <p:nvPicPr>
          <p:cNvPr id="10" name="Afbeelding 9" descr="Afbeelding met tekst, gras, buiten, boom&#10;&#10;Automatisch gegenereerde beschrijving">
            <a:extLst>
              <a:ext uri="{FF2B5EF4-FFF2-40B4-BE49-F238E27FC236}">
                <a16:creationId xmlns:a16="http://schemas.microsoft.com/office/drawing/2014/main" id="{0DF3B266-DD10-56D6-7414-7B09446D3D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13582" y="3978970"/>
            <a:ext cx="4483168" cy="2821517"/>
          </a:xfrm>
          <a:prstGeom prst="rect">
            <a:avLst/>
          </a:prstGeom>
        </p:spPr>
      </p:pic>
    </p:spTree>
    <p:extLst>
      <p:ext uri="{BB962C8B-B14F-4D97-AF65-F5344CB8AC3E}">
        <p14:creationId xmlns:p14="http://schemas.microsoft.com/office/powerpoint/2010/main" val="3696556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06AD4-E6DF-2FCA-8043-CB623232E1A6}"/>
              </a:ext>
            </a:extLst>
          </p:cNvPr>
          <p:cNvSpPr>
            <a:spLocks noGrp="1"/>
          </p:cNvSpPr>
          <p:nvPr>
            <p:ph type="title"/>
          </p:nvPr>
        </p:nvSpPr>
        <p:spPr>
          <a:xfrm>
            <a:off x="677334" y="320431"/>
            <a:ext cx="8596668" cy="1609969"/>
          </a:xfrm>
        </p:spPr>
        <p:txBody>
          <a:bodyPr/>
          <a:lstStyle/>
          <a:p>
            <a:r>
              <a:rPr lang="nl-NL" dirty="0"/>
              <a:t>Onderzoek </a:t>
            </a:r>
            <a:r>
              <a:rPr lang="nl-NL" dirty="0" err="1"/>
              <a:t>Kragten</a:t>
            </a:r>
            <a:endParaRPr lang="nl-NL" dirty="0"/>
          </a:p>
        </p:txBody>
      </p:sp>
      <p:pic>
        <p:nvPicPr>
          <p:cNvPr id="6" name="Tijdelijke aanduiding voor inhoud 5">
            <a:extLst>
              <a:ext uri="{FF2B5EF4-FFF2-40B4-BE49-F238E27FC236}">
                <a16:creationId xmlns:a16="http://schemas.microsoft.com/office/drawing/2014/main" id="{81CC900C-F2C5-4EF3-3259-C84A42D80B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77334" y="1270000"/>
            <a:ext cx="8966229" cy="5157421"/>
          </a:xfrm>
        </p:spPr>
      </p:pic>
      <p:sp>
        <p:nvSpPr>
          <p:cNvPr id="4" name="Tijdelijke aanduiding voor dianummer 3">
            <a:extLst>
              <a:ext uri="{FF2B5EF4-FFF2-40B4-BE49-F238E27FC236}">
                <a16:creationId xmlns:a16="http://schemas.microsoft.com/office/drawing/2014/main" id="{7116864C-1FD8-AD35-C933-0F9A5171E803}"/>
              </a:ext>
            </a:extLst>
          </p:cNvPr>
          <p:cNvSpPr>
            <a:spLocks noGrp="1"/>
          </p:cNvSpPr>
          <p:nvPr>
            <p:ph type="sldNum" sz="quarter" idx="12"/>
          </p:nvPr>
        </p:nvSpPr>
        <p:spPr/>
        <p:txBody>
          <a:bodyPr/>
          <a:lstStyle/>
          <a:p>
            <a:fld id="{93AF765E-0CD1-4FBA-914D-8FA7AFF60EBC}" type="slidenum">
              <a:rPr lang="nl-NL" noProof="0" smtClean="0"/>
              <a:t>26</a:t>
            </a:fld>
            <a:endParaRPr lang="nl-NL" noProof="0"/>
          </a:p>
        </p:txBody>
      </p:sp>
      <p:pic>
        <p:nvPicPr>
          <p:cNvPr id="8" name="Afbeelding 7" descr="Afbeelding met tekst, buiten, gras, lucht&#10;&#10;Automatisch gegenereerde beschrijving">
            <a:extLst>
              <a:ext uri="{FF2B5EF4-FFF2-40B4-BE49-F238E27FC236}">
                <a16:creationId xmlns:a16="http://schemas.microsoft.com/office/drawing/2014/main" id="{65AA1E3D-E56E-DEFF-89A6-F606C6D26C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9177" y="4131733"/>
            <a:ext cx="4240640" cy="2664883"/>
          </a:xfrm>
          <a:prstGeom prst="rect">
            <a:avLst/>
          </a:prstGeom>
        </p:spPr>
      </p:pic>
    </p:spTree>
    <p:extLst>
      <p:ext uri="{BB962C8B-B14F-4D97-AF65-F5344CB8AC3E}">
        <p14:creationId xmlns:p14="http://schemas.microsoft.com/office/powerpoint/2010/main" val="4168208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9007D-B7E3-06CD-655C-15568F75080F}"/>
              </a:ext>
            </a:extLst>
          </p:cNvPr>
          <p:cNvSpPr>
            <a:spLocks noGrp="1"/>
          </p:cNvSpPr>
          <p:nvPr>
            <p:ph type="title"/>
          </p:nvPr>
        </p:nvSpPr>
        <p:spPr/>
        <p:txBody>
          <a:bodyPr/>
          <a:lstStyle/>
          <a:p>
            <a:r>
              <a:rPr lang="nl-NL" dirty="0"/>
              <a:t>Huidige stand van zaken</a:t>
            </a:r>
          </a:p>
        </p:txBody>
      </p:sp>
      <p:sp>
        <p:nvSpPr>
          <p:cNvPr id="3" name="Tijdelijke aanduiding voor inhoud 2">
            <a:extLst>
              <a:ext uri="{FF2B5EF4-FFF2-40B4-BE49-F238E27FC236}">
                <a16:creationId xmlns:a16="http://schemas.microsoft.com/office/drawing/2014/main" id="{A7A29432-D9DB-001A-4C0B-FCBFC7C19FFC}"/>
              </a:ext>
            </a:extLst>
          </p:cNvPr>
          <p:cNvSpPr>
            <a:spLocks noGrp="1"/>
          </p:cNvSpPr>
          <p:nvPr>
            <p:ph idx="1"/>
          </p:nvPr>
        </p:nvSpPr>
        <p:spPr>
          <a:xfrm>
            <a:off x="677334" y="1387367"/>
            <a:ext cx="8596668" cy="4653996"/>
          </a:xfrm>
        </p:spPr>
        <p:txBody>
          <a:bodyPr>
            <a:normAutofit/>
          </a:bodyPr>
          <a:lstStyle/>
          <a:p>
            <a:pPr marL="0" indent="0">
              <a:buNone/>
            </a:pPr>
            <a:r>
              <a:rPr lang="nl-NL" b="1" dirty="0"/>
              <a:t>Programmabegroting 2023</a:t>
            </a:r>
          </a:p>
          <a:p>
            <a:pPr marL="0" indent="0">
              <a:buNone/>
            </a:pPr>
            <a:r>
              <a:rPr lang="nl-NL" dirty="0"/>
              <a:t>Het plan voor een fietspad in het park Vogelzang gaat niet door. De vraag voor een betere fietsstructuur in het westen van Veldhoven blijft staan om fietsgebruik te stimuleren. Mogelijk wordt het nieuwe plan ontwikkeld rondom de </a:t>
            </a:r>
            <a:r>
              <a:rPr lang="nl-NL" dirty="0" err="1"/>
              <a:t>Sitterlaan</a:t>
            </a:r>
            <a:r>
              <a:rPr lang="nl-NL" dirty="0"/>
              <a:t>. Om een project te kunnen starten is een budget benodigd van EUR 2.700.000.</a:t>
            </a:r>
          </a:p>
          <a:p>
            <a:pPr marL="0" indent="0">
              <a:buNone/>
            </a:pPr>
            <a:r>
              <a:rPr lang="nl-NL" b="1" dirty="0"/>
              <a:t>Inspreekbijdrage</a:t>
            </a:r>
          </a:p>
          <a:p>
            <a:pPr marL="0" indent="0">
              <a:buNone/>
            </a:pPr>
            <a:r>
              <a:rPr lang="nl-NL" dirty="0"/>
              <a:t>mw. Scholten 7-nov-2022 inzake programmabegroting</a:t>
            </a:r>
          </a:p>
          <a:p>
            <a:pPr marL="0" indent="0">
              <a:buNone/>
            </a:pPr>
            <a:r>
              <a:rPr lang="nl-NL" b="1" dirty="0"/>
              <a:t>Raadnieuws 16 nov 2022</a:t>
            </a:r>
          </a:p>
          <a:p>
            <a:pPr marL="0" indent="0">
              <a:buNone/>
            </a:pPr>
            <a:r>
              <a:rPr lang="nl-NL" dirty="0"/>
              <a:t>In een nieuwe motie, die unaniem steun kreeg van de raad, wordt het college nu verzocht om de fietsroute als volgt aan te passen: vanaf de nieuw aan te leggen rotonde </a:t>
            </a:r>
            <a:r>
              <a:rPr lang="nl-NL" dirty="0" err="1"/>
              <a:t>Sondervick-Eindhovensebaan</a:t>
            </a:r>
            <a:r>
              <a:rPr lang="nl-NL" dirty="0"/>
              <a:t> de fietsroute recht door te trekken het park in, en na de waterkelder en dahliatuin De Jonge Stek met een vloeiende bocht aan te sluiten op de De </a:t>
            </a:r>
            <a:r>
              <a:rPr lang="nl-NL" dirty="0" err="1"/>
              <a:t>Sitterlaan</a:t>
            </a:r>
            <a:r>
              <a:rPr lang="nl-NL" dirty="0"/>
              <a:t>. </a:t>
            </a:r>
          </a:p>
          <a:p>
            <a:pPr marL="0" indent="0">
              <a:buNone/>
            </a:pPr>
            <a:endParaRPr lang="nl-NL" dirty="0"/>
          </a:p>
        </p:txBody>
      </p:sp>
      <p:sp>
        <p:nvSpPr>
          <p:cNvPr id="4" name="Tijdelijke aanduiding voor dianummer 3">
            <a:extLst>
              <a:ext uri="{FF2B5EF4-FFF2-40B4-BE49-F238E27FC236}">
                <a16:creationId xmlns:a16="http://schemas.microsoft.com/office/drawing/2014/main" id="{ECD0B30A-1E50-0749-8303-7F89012EB261}"/>
              </a:ext>
            </a:extLst>
          </p:cNvPr>
          <p:cNvSpPr>
            <a:spLocks noGrp="1"/>
          </p:cNvSpPr>
          <p:nvPr>
            <p:ph type="sldNum" sz="quarter" idx="12"/>
          </p:nvPr>
        </p:nvSpPr>
        <p:spPr/>
        <p:txBody>
          <a:bodyPr/>
          <a:lstStyle/>
          <a:p>
            <a:fld id="{93AF765E-0CD1-4FBA-914D-8FA7AFF60EBC}" type="slidenum">
              <a:rPr lang="nl-NL" noProof="0" smtClean="0"/>
              <a:t>27</a:t>
            </a:fld>
            <a:endParaRPr lang="nl-NL" noProof="0"/>
          </a:p>
        </p:txBody>
      </p:sp>
    </p:spTree>
    <p:extLst>
      <p:ext uri="{BB962C8B-B14F-4D97-AF65-F5344CB8AC3E}">
        <p14:creationId xmlns:p14="http://schemas.microsoft.com/office/powerpoint/2010/main" val="3557662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C174E-EFC8-5439-5A4D-6818DCC98635}"/>
              </a:ext>
            </a:extLst>
          </p:cNvPr>
          <p:cNvSpPr>
            <a:spLocks noGrp="1"/>
          </p:cNvSpPr>
          <p:nvPr>
            <p:ph type="title"/>
          </p:nvPr>
        </p:nvSpPr>
        <p:spPr/>
        <p:txBody>
          <a:bodyPr/>
          <a:lstStyle/>
          <a:p>
            <a:r>
              <a:rPr lang="nl-NL" dirty="0"/>
              <a:t>Burgerpetitie</a:t>
            </a:r>
          </a:p>
        </p:txBody>
      </p:sp>
      <p:sp>
        <p:nvSpPr>
          <p:cNvPr id="3" name="Tijdelijke aanduiding voor inhoud 2">
            <a:extLst>
              <a:ext uri="{FF2B5EF4-FFF2-40B4-BE49-F238E27FC236}">
                <a16:creationId xmlns:a16="http://schemas.microsoft.com/office/drawing/2014/main" id="{47269862-2389-0C50-FA14-AD9530340917}"/>
              </a:ext>
            </a:extLst>
          </p:cNvPr>
          <p:cNvSpPr>
            <a:spLocks noGrp="1"/>
          </p:cNvSpPr>
          <p:nvPr>
            <p:ph idx="1"/>
          </p:nvPr>
        </p:nvSpPr>
        <p:spPr>
          <a:xfrm>
            <a:off x="677334" y="1597573"/>
            <a:ext cx="8596668" cy="4443790"/>
          </a:xfrm>
        </p:spPr>
        <p:txBody>
          <a:bodyPr>
            <a:normAutofit/>
          </a:bodyPr>
          <a:lstStyle/>
          <a:p>
            <a:pPr marL="0" indent="0">
              <a:buNone/>
            </a:pPr>
            <a:r>
              <a:rPr lang="nl-NL" dirty="0">
                <a:latin typeface="Trebuchet MS" panose="020B0703020202090204" pitchFamily="34" charset="0"/>
              </a:rPr>
              <a:t>[…]</a:t>
            </a:r>
          </a:p>
          <a:p>
            <a:pPr marL="0" indent="0">
              <a:buNone/>
            </a:pPr>
            <a:r>
              <a:rPr lang="nl-NL" b="0" i="0" u="none" strike="noStrike" dirty="0">
                <a:solidFill>
                  <a:srgbClr val="363135"/>
                </a:solidFill>
                <a:effectLst/>
                <a:latin typeface="Trebuchet MS" panose="020B0703020202090204" pitchFamily="34" charset="0"/>
              </a:rPr>
              <a:t>Daartoe is er een extern bureau (</a:t>
            </a:r>
            <a:r>
              <a:rPr lang="nl-NL" b="0" i="0" u="none" strike="noStrike" dirty="0" err="1">
                <a:solidFill>
                  <a:srgbClr val="363135"/>
                </a:solidFill>
                <a:effectLst/>
                <a:latin typeface="Trebuchet MS" panose="020B0703020202090204" pitchFamily="34" charset="0"/>
              </a:rPr>
              <a:t>Kragten</a:t>
            </a:r>
            <a:r>
              <a:rPr lang="nl-NL" b="0" i="0" u="none" strike="noStrike" dirty="0">
                <a:solidFill>
                  <a:srgbClr val="363135"/>
                </a:solidFill>
                <a:effectLst/>
                <a:latin typeface="Trebuchet MS" panose="020B0703020202090204" pitchFamily="34" charset="0"/>
              </a:rPr>
              <a:t>) ingeschakeld om de plussen en minnen </a:t>
            </a:r>
            <a:br>
              <a:rPr lang="nl-NL" dirty="0">
                <a:latin typeface="Trebuchet MS" panose="020B0703020202090204" pitchFamily="34" charset="0"/>
              </a:rPr>
            </a:br>
            <a:r>
              <a:rPr lang="nl-NL" b="0" i="0" u="none" strike="noStrike" dirty="0">
                <a:solidFill>
                  <a:srgbClr val="363135"/>
                </a:solidFill>
                <a:effectLst/>
                <a:latin typeface="Trebuchet MS" panose="020B0703020202090204" pitchFamily="34" charset="0"/>
              </a:rPr>
              <a:t>van de verschillende mogelijkheden op een rijtje te zetten. Er ligt nu een uitwerking hiervan met 2 alternatieven: midden door het park en via De </a:t>
            </a:r>
            <a:r>
              <a:rPr lang="nl-NL" b="0" i="0" u="none" strike="noStrike" dirty="0" err="1">
                <a:solidFill>
                  <a:srgbClr val="363135"/>
                </a:solidFill>
                <a:effectLst/>
                <a:latin typeface="Trebuchet MS" panose="020B0703020202090204" pitchFamily="34" charset="0"/>
              </a:rPr>
              <a:t>Sitterlaan</a:t>
            </a:r>
            <a:r>
              <a:rPr lang="nl-NL" b="0" i="0" u="none" strike="noStrike" dirty="0">
                <a:solidFill>
                  <a:srgbClr val="363135"/>
                </a:solidFill>
                <a:effectLst/>
                <a:latin typeface="Trebuchet MS" panose="020B0703020202090204" pitchFamily="34" charset="0"/>
              </a:rPr>
              <a:t>. Daar zit een analyse bij ten gunste van een fietsroute voor “vele honderden (elektrische) fietsen per dag” dwars door het park: </a:t>
            </a:r>
          </a:p>
          <a:p>
            <a:pPr marL="0" indent="0">
              <a:buNone/>
            </a:pPr>
            <a:br>
              <a:rPr lang="nl-NL" dirty="0">
                <a:latin typeface="Trebuchet MS" panose="020B0703020202090204" pitchFamily="34" charset="0"/>
              </a:rPr>
            </a:br>
            <a:r>
              <a:rPr lang="nl-NL" b="0" i="0" u="none" strike="noStrike" dirty="0">
                <a:solidFill>
                  <a:srgbClr val="363135"/>
                </a:solidFill>
                <a:effectLst/>
                <a:latin typeface="Trebuchet MS" panose="020B0703020202090204" pitchFamily="34" charset="0"/>
              </a:rPr>
              <a:t>“Op basis van voorgaande afwegingsmatrix blijkt dat de variant via het Vogelzangpark zowel de meeste plus- als minpunten kent ten opzichte van de huidige situatie. Vanuit de aanleiding van deze opgave, het realiseren van een ontbrekende fietsrelatie tussen </a:t>
            </a:r>
            <a:r>
              <a:rPr lang="nl-NL" b="0" i="0" u="none" strike="noStrike" dirty="0" err="1">
                <a:solidFill>
                  <a:srgbClr val="363135"/>
                </a:solidFill>
                <a:effectLst/>
                <a:latin typeface="Trebuchet MS" panose="020B0703020202090204" pitchFamily="34" charset="0"/>
              </a:rPr>
              <a:t>Zilverackers</a:t>
            </a:r>
            <a:r>
              <a:rPr lang="nl-NL" b="0" i="0" u="none" strike="noStrike" dirty="0">
                <a:solidFill>
                  <a:srgbClr val="363135"/>
                </a:solidFill>
                <a:effectLst/>
                <a:latin typeface="Trebuchet MS" panose="020B0703020202090204" pitchFamily="34" charset="0"/>
              </a:rPr>
              <a:t> en </a:t>
            </a:r>
            <a:r>
              <a:rPr lang="nl-NL" b="0" i="0" u="none" strike="noStrike" dirty="0" err="1">
                <a:solidFill>
                  <a:srgbClr val="363135"/>
                </a:solidFill>
                <a:effectLst/>
                <a:latin typeface="Trebuchet MS" panose="020B0703020202090204" pitchFamily="34" charset="0"/>
              </a:rPr>
              <a:t>CityCentrum</a:t>
            </a:r>
            <a:r>
              <a:rPr lang="nl-NL" b="0" i="0" u="none" strike="noStrike" dirty="0">
                <a:solidFill>
                  <a:srgbClr val="363135"/>
                </a:solidFill>
                <a:effectLst/>
                <a:latin typeface="Trebuchet MS" panose="020B0703020202090204" pitchFamily="34" charset="0"/>
              </a:rPr>
              <a:t>, heeft de variant Vogelzangpark een duidelijke voorkeur boven de route via Zonderwijk.” </a:t>
            </a:r>
            <a:endParaRPr lang="nl-NL" dirty="0">
              <a:latin typeface="Trebuchet MS" panose="020B0703020202090204" pitchFamily="34" charset="0"/>
            </a:endParaRPr>
          </a:p>
        </p:txBody>
      </p:sp>
      <p:sp>
        <p:nvSpPr>
          <p:cNvPr id="4" name="Tijdelijke aanduiding voor dianummer 3">
            <a:extLst>
              <a:ext uri="{FF2B5EF4-FFF2-40B4-BE49-F238E27FC236}">
                <a16:creationId xmlns:a16="http://schemas.microsoft.com/office/drawing/2014/main" id="{D50BC5EA-99D3-85DB-BFF2-3E387968A0F5}"/>
              </a:ext>
            </a:extLst>
          </p:cNvPr>
          <p:cNvSpPr>
            <a:spLocks noGrp="1"/>
          </p:cNvSpPr>
          <p:nvPr>
            <p:ph type="sldNum" sz="quarter" idx="12"/>
          </p:nvPr>
        </p:nvSpPr>
        <p:spPr/>
        <p:txBody>
          <a:bodyPr/>
          <a:lstStyle/>
          <a:p>
            <a:fld id="{93AF765E-0CD1-4FBA-914D-8FA7AFF60EBC}" type="slidenum">
              <a:rPr lang="nl-NL" noProof="0" smtClean="0"/>
              <a:t>28</a:t>
            </a:fld>
            <a:endParaRPr lang="nl-NL" noProof="0"/>
          </a:p>
        </p:txBody>
      </p:sp>
    </p:spTree>
    <p:extLst>
      <p:ext uri="{BB962C8B-B14F-4D97-AF65-F5344CB8AC3E}">
        <p14:creationId xmlns:p14="http://schemas.microsoft.com/office/powerpoint/2010/main" val="274339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CA811C-18FE-72A3-F445-6B4A36AD6DB2}"/>
              </a:ext>
            </a:extLst>
          </p:cNvPr>
          <p:cNvSpPr>
            <a:spLocks noGrp="1"/>
          </p:cNvSpPr>
          <p:nvPr>
            <p:ph type="title"/>
          </p:nvPr>
        </p:nvSpPr>
        <p:spPr/>
        <p:txBody>
          <a:bodyPr/>
          <a:lstStyle/>
          <a:p>
            <a:r>
              <a:rPr lang="nl-NL" dirty="0" err="1"/>
              <a:t>Onszonderwijk.nl</a:t>
            </a:r>
            <a:endParaRPr lang="nl-NL" dirty="0"/>
          </a:p>
        </p:txBody>
      </p:sp>
      <p:sp>
        <p:nvSpPr>
          <p:cNvPr id="3" name="Tijdelijke aanduiding voor inhoud 2">
            <a:extLst>
              <a:ext uri="{FF2B5EF4-FFF2-40B4-BE49-F238E27FC236}">
                <a16:creationId xmlns:a16="http://schemas.microsoft.com/office/drawing/2014/main" id="{21F74BA3-0B68-2DF2-5EE0-07588F4F764E}"/>
              </a:ext>
            </a:extLst>
          </p:cNvPr>
          <p:cNvSpPr>
            <a:spLocks noGrp="1"/>
          </p:cNvSpPr>
          <p:nvPr>
            <p:ph idx="1"/>
          </p:nvPr>
        </p:nvSpPr>
        <p:spPr>
          <a:xfrm>
            <a:off x="677334" y="1492469"/>
            <a:ext cx="8596668" cy="4548893"/>
          </a:xfrm>
        </p:spPr>
        <p:txBody>
          <a:bodyPr>
            <a:normAutofit fontScale="70000" lnSpcReduction="20000"/>
          </a:bodyPr>
          <a:lstStyle/>
          <a:p>
            <a:pPr marL="0" indent="0">
              <a:buNone/>
            </a:pPr>
            <a:r>
              <a:rPr lang="nl-NL" dirty="0"/>
              <a:t>SNELFIETSPAD PARK VOGELZANG: REACTIE STICHTING ONS ZONDERWIJK</a:t>
            </a:r>
          </a:p>
          <a:p>
            <a:pPr marL="0" indent="0">
              <a:buNone/>
            </a:pPr>
            <a:r>
              <a:rPr lang="nl-NL" dirty="0"/>
              <a:t>Geachte heren van Zoelen en Konings,</a:t>
            </a:r>
          </a:p>
          <a:p>
            <a:pPr marL="0" indent="0">
              <a:buNone/>
            </a:pPr>
            <a:r>
              <a:rPr lang="nl-NL" dirty="0"/>
              <a:t>Naar aanleiding van de uitwerking van de online vergadering eind maart, willen we graag alvast onze mening geven op de uitwerking van de online vergadering en de </a:t>
            </a:r>
            <a:r>
              <a:rPr lang="nl-NL" dirty="0">
                <a:highlight>
                  <a:srgbClr val="FFFF00"/>
                </a:highlight>
              </a:rPr>
              <a:t>conclusies die door bureau </a:t>
            </a:r>
            <a:r>
              <a:rPr lang="nl-NL" dirty="0" err="1">
                <a:highlight>
                  <a:srgbClr val="FFFF00"/>
                </a:highlight>
              </a:rPr>
              <a:t>Kragten</a:t>
            </a:r>
            <a:r>
              <a:rPr lang="nl-NL" dirty="0">
                <a:highlight>
                  <a:srgbClr val="FFFF00"/>
                </a:highlight>
              </a:rPr>
              <a:t> </a:t>
            </a:r>
            <a:r>
              <a:rPr lang="nl-NL" dirty="0"/>
              <a:t>in het rapport zijn getrokken. Dan weet u welke mening wij zijn toegedaan en wat we als discussiepunt naar voren willen brengen.</a:t>
            </a:r>
          </a:p>
          <a:p>
            <a:pPr marL="0" indent="0">
              <a:buNone/>
            </a:pPr>
            <a:r>
              <a:rPr lang="nl-NL" dirty="0"/>
              <a:t>We hebben als vertegenwoordigers van Zonderwijk </a:t>
            </a:r>
            <a:r>
              <a:rPr lang="nl-NL" dirty="0">
                <a:highlight>
                  <a:srgbClr val="FFFF00"/>
                </a:highlight>
              </a:rPr>
              <a:t>grote moeite met de conclusie dat de parkroute de voorkeur heeft </a:t>
            </a:r>
            <a:r>
              <a:rPr lang="nl-NL" dirty="0"/>
              <a:t>en de beste optie is. Met als 2e optie de </a:t>
            </a:r>
            <a:r>
              <a:rPr lang="nl-NL" dirty="0" err="1"/>
              <a:t>Sitterlaan</a:t>
            </a:r>
            <a:r>
              <a:rPr lang="nl-NL" dirty="0"/>
              <a:t>. Wij vinden dat een uiterst onwenselijke situatie.  Vooral ook vanuit het oogpunt van veiligheid voor de gebruikers van het Park Vogelzang.  Spelende kinderen lopen in het park dan gevaar en zelfs een aan een katrollijn aangelijnde hond uitlaten, wordt dan gevaarlijk.</a:t>
            </a:r>
          </a:p>
          <a:p>
            <a:pPr marL="0" indent="0">
              <a:buNone/>
            </a:pPr>
            <a:r>
              <a:rPr lang="nl-NL" dirty="0"/>
              <a:t>[…]</a:t>
            </a:r>
          </a:p>
          <a:p>
            <a:pPr marL="0" indent="0">
              <a:buNone/>
            </a:pPr>
            <a:r>
              <a:rPr lang="nl-NL" dirty="0"/>
              <a:t>Zeker ook gezien het feit dat er </a:t>
            </a:r>
            <a:r>
              <a:rPr lang="nl-NL" dirty="0">
                <a:highlight>
                  <a:srgbClr val="FFFF00"/>
                </a:highlight>
              </a:rPr>
              <a:t>wegens de kosten niet voor een </a:t>
            </a:r>
            <a:r>
              <a:rPr lang="nl-NL" dirty="0" err="1">
                <a:highlight>
                  <a:srgbClr val="FFFF00"/>
                </a:highlight>
              </a:rPr>
              <a:t>vrijliggend</a:t>
            </a:r>
            <a:r>
              <a:rPr lang="nl-NL" dirty="0">
                <a:highlight>
                  <a:srgbClr val="FFFF00"/>
                </a:highlight>
              </a:rPr>
              <a:t> fietspad gekozen</a:t>
            </a:r>
            <a:r>
              <a:rPr lang="nl-NL" dirty="0"/>
              <a:t> zal gaan worden. Dat is ook niet haalbaar gezien de weinige ruimte die er in het park is.</a:t>
            </a:r>
          </a:p>
          <a:p>
            <a:pPr marL="0" indent="0">
              <a:buNone/>
            </a:pPr>
            <a:r>
              <a:rPr lang="nl-NL" dirty="0"/>
              <a:t>[…]</a:t>
            </a:r>
          </a:p>
          <a:p>
            <a:pPr marL="0" indent="0">
              <a:buNone/>
            </a:pPr>
            <a:r>
              <a:rPr lang="nl-NL" dirty="0"/>
              <a:t>De </a:t>
            </a:r>
            <a:r>
              <a:rPr lang="nl-NL" dirty="0" err="1">
                <a:highlight>
                  <a:srgbClr val="FFFF00"/>
                </a:highlight>
              </a:rPr>
              <a:t>Sitterlaan</a:t>
            </a:r>
            <a:r>
              <a:rPr lang="nl-NL" dirty="0"/>
              <a:t> is evt. met een paar kleine aanpassingen (</a:t>
            </a:r>
            <a:r>
              <a:rPr lang="nl-NL" dirty="0">
                <a:highlight>
                  <a:srgbClr val="FFFF00"/>
                </a:highlight>
              </a:rPr>
              <a:t>voorrangsborden op de kruisingen met de zijstraten</a:t>
            </a:r>
            <a:r>
              <a:rPr lang="nl-NL" dirty="0"/>
              <a:t>) volgens ons nog wel geschikt te maken om het fietsverkeer richting </a:t>
            </a:r>
            <a:r>
              <a:rPr lang="nl-NL" dirty="0" err="1"/>
              <a:t>Citycentrum</a:t>
            </a:r>
            <a:r>
              <a:rPr lang="nl-NL" dirty="0"/>
              <a:t> en naar Eindhoven te leiden.</a:t>
            </a:r>
          </a:p>
          <a:p>
            <a:pPr marL="0" indent="0">
              <a:buNone/>
            </a:pPr>
            <a:r>
              <a:rPr lang="nl-NL" dirty="0"/>
              <a:t>[…]</a:t>
            </a:r>
          </a:p>
          <a:p>
            <a:pPr marL="0" indent="0">
              <a:buNone/>
            </a:pPr>
            <a:r>
              <a:rPr lang="nl-NL" dirty="0"/>
              <a:t>Maar volgens ons het kan zomaar zijn dat de route </a:t>
            </a:r>
            <a:r>
              <a:rPr lang="nl-NL" dirty="0">
                <a:highlight>
                  <a:srgbClr val="FFFF00"/>
                </a:highlight>
              </a:rPr>
              <a:t>Roskam/ Oortlaan</a:t>
            </a:r>
            <a:r>
              <a:rPr lang="nl-NL" dirty="0"/>
              <a:t> / </a:t>
            </a:r>
            <a:r>
              <a:rPr lang="nl-NL" dirty="0" err="1"/>
              <a:t>Citycentrum</a:t>
            </a:r>
            <a:r>
              <a:rPr lang="nl-NL" dirty="0"/>
              <a:t> veel gerichter zal blijken te zijn. Deze zou voor </a:t>
            </a:r>
            <a:r>
              <a:rPr lang="nl-NL" dirty="0">
                <a:highlight>
                  <a:srgbClr val="FFFF00"/>
                </a:highlight>
              </a:rPr>
              <a:t>alle belanghebbenden veel minder belastend zijn.</a:t>
            </a:r>
          </a:p>
          <a:p>
            <a:pPr marL="0" indent="0">
              <a:buNone/>
            </a:pPr>
            <a:endParaRPr lang="nl-NL" dirty="0"/>
          </a:p>
        </p:txBody>
      </p:sp>
      <p:sp>
        <p:nvSpPr>
          <p:cNvPr id="4" name="Tijdelijke aanduiding voor dianummer 3">
            <a:extLst>
              <a:ext uri="{FF2B5EF4-FFF2-40B4-BE49-F238E27FC236}">
                <a16:creationId xmlns:a16="http://schemas.microsoft.com/office/drawing/2014/main" id="{742E122B-DDA6-9029-99A5-8D6B44BD3B80}"/>
              </a:ext>
            </a:extLst>
          </p:cNvPr>
          <p:cNvSpPr>
            <a:spLocks noGrp="1"/>
          </p:cNvSpPr>
          <p:nvPr>
            <p:ph type="sldNum" sz="quarter" idx="12"/>
          </p:nvPr>
        </p:nvSpPr>
        <p:spPr/>
        <p:txBody>
          <a:bodyPr/>
          <a:lstStyle/>
          <a:p>
            <a:fld id="{93AF765E-0CD1-4FBA-914D-8FA7AFF60EBC}" type="slidenum">
              <a:rPr lang="nl-NL" noProof="0" smtClean="0"/>
              <a:t>29</a:t>
            </a:fld>
            <a:endParaRPr lang="nl-NL" noProof="0"/>
          </a:p>
        </p:txBody>
      </p:sp>
    </p:spTree>
    <p:extLst>
      <p:ext uri="{BB962C8B-B14F-4D97-AF65-F5344CB8AC3E}">
        <p14:creationId xmlns:p14="http://schemas.microsoft.com/office/powerpoint/2010/main" val="1989897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AE9C1-94E4-E2C6-D4DC-477EDB30707D}"/>
              </a:ext>
            </a:extLst>
          </p:cNvPr>
          <p:cNvSpPr>
            <a:spLocks noGrp="1"/>
          </p:cNvSpPr>
          <p:nvPr>
            <p:ph type="title"/>
          </p:nvPr>
        </p:nvSpPr>
        <p:spPr/>
        <p:txBody>
          <a:bodyPr/>
          <a:lstStyle/>
          <a:p>
            <a:endParaRPr lang="nl-NL"/>
          </a:p>
        </p:txBody>
      </p:sp>
      <p:sp>
        <p:nvSpPr>
          <p:cNvPr id="3" name="Tijdelijke aanduiding voor dianummer 2">
            <a:extLst>
              <a:ext uri="{FF2B5EF4-FFF2-40B4-BE49-F238E27FC236}">
                <a16:creationId xmlns:a16="http://schemas.microsoft.com/office/drawing/2014/main" id="{52F65B0F-D1A1-0306-9A01-A359D77DC476}"/>
              </a:ext>
            </a:extLst>
          </p:cNvPr>
          <p:cNvSpPr>
            <a:spLocks noGrp="1"/>
          </p:cNvSpPr>
          <p:nvPr>
            <p:ph type="sldNum" sz="quarter" idx="12"/>
          </p:nvPr>
        </p:nvSpPr>
        <p:spPr/>
        <p:txBody>
          <a:bodyPr/>
          <a:lstStyle/>
          <a:p>
            <a:fld id="{93AF765E-0CD1-4FBA-914D-8FA7AFF60EBC}" type="slidenum">
              <a:rPr lang="en-US" smtClean="0"/>
              <a:t>3</a:t>
            </a:fld>
            <a:endParaRPr lang="en-US"/>
          </a:p>
        </p:txBody>
      </p:sp>
      <p:pic>
        <p:nvPicPr>
          <p:cNvPr id="1026" name="Picture 2">
            <a:extLst>
              <a:ext uri="{FF2B5EF4-FFF2-40B4-BE49-F238E27FC236}">
                <a16:creationId xmlns:a16="http://schemas.microsoft.com/office/drawing/2014/main" id="{CE9C7668-C8C8-1039-179C-455A25D277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2234" y="310487"/>
            <a:ext cx="11393585"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035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F12677-665B-C64A-5C21-9BE35885DC5D}"/>
              </a:ext>
            </a:extLst>
          </p:cNvPr>
          <p:cNvSpPr>
            <a:spLocks noGrp="1"/>
          </p:cNvSpPr>
          <p:nvPr>
            <p:ph type="title"/>
          </p:nvPr>
        </p:nvSpPr>
        <p:spPr/>
        <p:txBody>
          <a:bodyPr/>
          <a:lstStyle/>
          <a:p>
            <a:r>
              <a:rPr lang="nl-NL" dirty="0" err="1"/>
              <a:t>Onszonderwijk.nl</a:t>
            </a:r>
            <a:endParaRPr lang="nl-NL" dirty="0"/>
          </a:p>
        </p:txBody>
      </p:sp>
      <p:sp>
        <p:nvSpPr>
          <p:cNvPr id="3" name="Tijdelijke aanduiding voor inhoud 2">
            <a:extLst>
              <a:ext uri="{FF2B5EF4-FFF2-40B4-BE49-F238E27FC236}">
                <a16:creationId xmlns:a16="http://schemas.microsoft.com/office/drawing/2014/main" id="{6A1491B8-7953-5490-76F7-B33F25D4E982}"/>
              </a:ext>
            </a:extLst>
          </p:cNvPr>
          <p:cNvSpPr>
            <a:spLocks noGrp="1"/>
          </p:cNvSpPr>
          <p:nvPr>
            <p:ph idx="1"/>
          </p:nvPr>
        </p:nvSpPr>
        <p:spPr>
          <a:xfrm>
            <a:off x="677334" y="1397877"/>
            <a:ext cx="8596668" cy="4643486"/>
          </a:xfrm>
        </p:spPr>
        <p:txBody>
          <a:bodyPr>
            <a:normAutofit fontScale="85000" lnSpcReduction="10000"/>
          </a:bodyPr>
          <a:lstStyle/>
          <a:p>
            <a:pPr marL="0" indent="0">
              <a:buNone/>
            </a:pPr>
            <a:r>
              <a:rPr lang="nl-NL" dirty="0"/>
              <a:t>[…]</a:t>
            </a:r>
          </a:p>
          <a:p>
            <a:pPr marL="0" indent="0">
              <a:buNone/>
            </a:pPr>
            <a:r>
              <a:rPr lang="nl-NL" dirty="0"/>
              <a:t>Volgens ons is variant 1 het meest ingrijpend en heeft de meest negatieve invloed op de gebruikers.</a:t>
            </a:r>
          </a:p>
          <a:p>
            <a:pPr marL="0" indent="0">
              <a:buNone/>
            </a:pPr>
            <a:r>
              <a:rPr lang="nl-NL" dirty="0">
                <a:highlight>
                  <a:srgbClr val="FFFF00"/>
                </a:highlight>
              </a:rPr>
              <a:t>Een andere mogelijkheid volgens ons is voorlopig alleen het park afsluiten voor fiets- en bromverkeer en verder afwachten of er inderdaad zoveel gebruik gemaakt gaat worden van onze wijk als doorgangsgebied. Deze mogelijkheid heeft onze voorkeur.</a:t>
            </a:r>
          </a:p>
          <a:p>
            <a:pPr marL="0" indent="0">
              <a:buNone/>
            </a:pPr>
            <a:r>
              <a:rPr lang="nl-NL" dirty="0"/>
              <a:t>U krijgt binnenkort een uitnodiging van de gemeente Veldhoven om hierover uw mening te geven.</a:t>
            </a:r>
          </a:p>
          <a:p>
            <a:pPr marL="0" indent="0">
              <a:buNone/>
            </a:pPr>
            <a:r>
              <a:rPr lang="nl-NL" dirty="0"/>
              <a:t>We verzoeken u dringend om deze enquête in te vullen.</a:t>
            </a:r>
          </a:p>
          <a:p>
            <a:pPr marL="0" indent="0">
              <a:buNone/>
            </a:pPr>
            <a:r>
              <a:rPr lang="nl-NL" dirty="0"/>
              <a:t>Hebt u vragen, u kunt ons bereiken via mailadres </a:t>
            </a:r>
            <a:r>
              <a:rPr lang="nl-NL" dirty="0" err="1"/>
              <a:t>vogelzangpark@gmail.com</a:t>
            </a:r>
            <a:endParaRPr lang="nl-NL" dirty="0"/>
          </a:p>
          <a:p>
            <a:pPr marL="0" indent="0">
              <a:buNone/>
            </a:pPr>
            <a:r>
              <a:rPr lang="nl-NL" dirty="0"/>
              <a:t>Met vriendelijke groet</a:t>
            </a:r>
          </a:p>
          <a:p>
            <a:pPr marL="0" indent="0">
              <a:buNone/>
            </a:pPr>
            <a:endParaRPr lang="nl-NL" dirty="0"/>
          </a:p>
          <a:p>
            <a:pPr marL="0" indent="0">
              <a:buNone/>
            </a:pPr>
            <a:r>
              <a:rPr lang="nl-NL" dirty="0" err="1"/>
              <a:t>Stg</a:t>
            </a:r>
            <a:r>
              <a:rPr lang="nl-NL" dirty="0"/>
              <a:t>. Ons Zonderwijk(voormalig wijkplatform)</a:t>
            </a:r>
          </a:p>
          <a:p>
            <a:pPr marL="0" indent="0">
              <a:buNone/>
            </a:pPr>
            <a:r>
              <a:rPr lang="nl-NL" dirty="0"/>
              <a:t>Wijkplatform ’t Look</a:t>
            </a:r>
          </a:p>
          <a:p>
            <a:pPr marL="0" indent="0">
              <a:buNone/>
            </a:pPr>
            <a:r>
              <a:rPr lang="nl-NL" dirty="0"/>
              <a:t>Team Vogelzangpark</a:t>
            </a:r>
          </a:p>
          <a:p>
            <a:pPr marL="0" indent="0">
              <a:buNone/>
            </a:pPr>
            <a:r>
              <a:rPr lang="nl-NL" dirty="0"/>
              <a:t>Vereniging Zichtbaar</a:t>
            </a:r>
          </a:p>
        </p:txBody>
      </p:sp>
      <p:sp>
        <p:nvSpPr>
          <p:cNvPr id="4" name="Tijdelijke aanduiding voor dianummer 3">
            <a:extLst>
              <a:ext uri="{FF2B5EF4-FFF2-40B4-BE49-F238E27FC236}">
                <a16:creationId xmlns:a16="http://schemas.microsoft.com/office/drawing/2014/main" id="{9A2DD030-3AA7-15CC-9B52-EF5DE0E329D3}"/>
              </a:ext>
            </a:extLst>
          </p:cNvPr>
          <p:cNvSpPr>
            <a:spLocks noGrp="1"/>
          </p:cNvSpPr>
          <p:nvPr>
            <p:ph type="sldNum" sz="quarter" idx="12"/>
          </p:nvPr>
        </p:nvSpPr>
        <p:spPr/>
        <p:txBody>
          <a:bodyPr/>
          <a:lstStyle/>
          <a:p>
            <a:fld id="{93AF765E-0CD1-4FBA-914D-8FA7AFF60EBC}" type="slidenum">
              <a:rPr lang="nl-NL" noProof="0" smtClean="0"/>
              <a:t>30</a:t>
            </a:fld>
            <a:endParaRPr lang="nl-NL" noProof="0"/>
          </a:p>
        </p:txBody>
      </p:sp>
    </p:spTree>
    <p:extLst>
      <p:ext uri="{BB962C8B-B14F-4D97-AF65-F5344CB8AC3E}">
        <p14:creationId xmlns:p14="http://schemas.microsoft.com/office/powerpoint/2010/main" val="19611643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985FD6-0837-F56C-0B10-ACAC1540011D}"/>
              </a:ext>
            </a:extLst>
          </p:cNvPr>
          <p:cNvSpPr>
            <a:spLocks noGrp="1"/>
          </p:cNvSpPr>
          <p:nvPr>
            <p:ph type="title"/>
          </p:nvPr>
        </p:nvSpPr>
        <p:spPr/>
        <p:txBody>
          <a:bodyPr/>
          <a:lstStyle/>
          <a:p>
            <a:r>
              <a:rPr lang="nl-NL" dirty="0" err="1"/>
              <a:t>Onszonderwijk.nl</a:t>
            </a:r>
            <a:endParaRPr lang="nl-NL" dirty="0"/>
          </a:p>
        </p:txBody>
      </p:sp>
      <p:sp>
        <p:nvSpPr>
          <p:cNvPr id="3" name="Tijdelijke aanduiding voor inhoud 2">
            <a:extLst>
              <a:ext uri="{FF2B5EF4-FFF2-40B4-BE49-F238E27FC236}">
                <a16:creationId xmlns:a16="http://schemas.microsoft.com/office/drawing/2014/main" id="{58CE5734-0552-BE4E-8471-9C8198A64CB2}"/>
              </a:ext>
            </a:extLst>
          </p:cNvPr>
          <p:cNvSpPr>
            <a:spLocks noGrp="1"/>
          </p:cNvSpPr>
          <p:nvPr>
            <p:ph idx="1"/>
          </p:nvPr>
        </p:nvSpPr>
        <p:spPr>
          <a:xfrm>
            <a:off x="677334" y="1471449"/>
            <a:ext cx="8596668" cy="4935038"/>
          </a:xfrm>
        </p:spPr>
        <p:txBody>
          <a:bodyPr>
            <a:normAutofit fontScale="55000" lnSpcReduction="20000"/>
          </a:bodyPr>
          <a:lstStyle/>
          <a:p>
            <a:pPr marL="0" indent="0">
              <a:buNone/>
            </a:pPr>
            <a:r>
              <a:rPr lang="nl-NL" dirty="0"/>
              <a:t>ENQUETE FIETSPAD VOGELZANGPARK/SITTERLAAN?? </a:t>
            </a:r>
          </a:p>
          <a:p>
            <a:pPr marL="0" indent="0">
              <a:buNone/>
            </a:pPr>
            <a:r>
              <a:rPr lang="nl-NL" dirty="0"/>
              <a:t>Oproep wijkplatforms tot deelname gemeentelijke enquête</a:t>
            </a:r>
          </a:p>
          <a:p>
            <a:pPr marL="0" indent="0">
              <a:buNone/>
            </a:pPr>
            <a:r>
              <a:rPr lang="nl-NL" dirty="0"/>
              <a:t>Veldhoven- Door steeds strengere coronamaatregelen heeft de gemeente Veldhoven besloten de inloopavond over de fietsverbinding </a:t>
            </a:r>
            <a:r>
              <a:rPr lang="nl-NL" dirty="0" err="1"/>
              <a:t>Zilverackers-Citycentrum</a:t>
            </a:r>
            <a:r>
              <a:rPr lang="nl-NL" dirty="0"/>
              <a:t> af te gelasten. Deze beslissing ontneemt de twee betrokken wijkplatforms (’t Look en Zonderwijk) de mogelijkheid om aan de meningsvorming bij te dragen. Zij begrijpen het gemeentelijk besluit en roepen alle betrokken inwoners op de resterende samenspraakmogelijkheid te benutten.</a:t>
            </a:r>
          </a:p>
          <a:p>
            <a:pPr marL="0" indent="0">
              <a:buNone/>
            </a:pPr>
            <a:r>
              <a:rPr lang="nl-NL" dirty="0"/>
              <a:t>De gemeente wil het draagvlak onder de inwoners in kaart te brengen door in de eerste twee weken van december 900 betrokken inwoners een informatieve brief te sturen. In die brief een uitnodiging tot deelname aan een online-enquête over de fietsverbinding </a:t>
            </a:r>
            <a:r>
              <a:rPr lang="nl-NL" dirty="0" err="1"/>
              <a:t>Zilverackers-Citycentrum</a:t>
            </a:r>
            <a:r>
              <a:rPr lang="nl-NL" dirty="0"/>
              <a:t>.  Zo kan een goed beeld ontstaan van de mening van de inwoners.</a:t>
            </a:r>
          </a:p>
          <a:p>
            <a:pPr marL="0" indent="0">
              <a:buNone/>
            </a:pPr>
            <a:r>
              <a:rPr lang="nl-NL" dirty="0"/>
              <a:t>Twee mogelijkheden</a:t>
            </a:r>
          </a:p>
          <a:p>
            <a:pPr marL="0" indent="0">
              <a:buNone/>
            </a:pPr>
            <a:r>
              <a:rPr lang="nl-NL" dirty="0" err="1"/>
              <a:t>Zilverackers</a:t>
            </a:r>
            <a:r>
              <a:rPr lang="nl-NL" dirty="0"/>
              <a:t> is aangesloten op het </a:t>
            </a:r>
            <a:r>
              <a:rPr lang="nl-NL" dirty="0" err="1"/>
              <a:t>Sondervick</a:t>
            </a:r>
            <a:r>
              <a:rPr lang="nl-NL" dirty="0"/>
              <a:t>. Van daaruit bieden twee routes de aansluiting op de Sterrenlaan en daarmee de aansluiting op het </a:t>
            </a:r>
            <a:r>
              <a:rPr lang="nl-NL" dirty="0" err="1"/>
              <a:t>Citycentrum</a:t>
            </a:r>
            <a:r>
              <a:rPr lang="nl-NL" dirty="0"/>
              <a:t>. De korte route met een breed fietspad, met rood asfalt en verlicht, leidt door het Vogelzangpark. </a:t>
            </a:r>
            <a:r>
              <a:rPr lang="nl-NL" dirty="0">
                <a:highlight>
                  <a:srgbClr val="FFFF00"/>
                </a:highlight>
              </a:rPr>
              <a:t>Deze route heeft ingrijpende gevolgen voor het aanzien en de veiligheid van het park</a:t>
            </a:r>
            <a:r>
              <a:rPr lang="nl-NL" dirty="0"/>
              <a:t>, dat recent nog grondig is heringericht en kost veel geld.</a:t>
            </a:r>
          </a:p>
          <a:p>
            <a:pPr marL="0" indent="0">
              <a:buNone/>
            </a:pPr>
            <a:r>
              <a:rPr lang="nl-NL" dirty="0"/>
              <a:t>De langere route vormt </a:t>
            </a:r>
            <a:r>
              <a:rPr lang="nl-NL" dirty="0">
                <a:highlight>
                  <a:srgbClr val="FFFF00"/>
                </a:highlight>
              </a:rPr>
              <a:t>een kleine lus </a:t>
            </a:r>
            <a:r>
              <a:rPr lang="nl-NL" dirty="0"/>
              <a:t>over de bestaande straten van de Saturnus en de </a:t>
            </a:r>
            <a:r>
              <a:rPr lang="nl-NL" dirty="0" err="1"/>
              <a:t>Sitterlaan</a:t>
            </a:r>
            <a:r>
              <a:rPr lang="nl-NL" dirty="0"/>
              <a:t>.  Deze route kan </a:t>
            </a:r>
            <a:r>
              <a:rPr lang="nl-NL" dirty="0">
                <a:highlight>
                  <a:srgbClr val="FFFF00"/>
                </a:highlight>
              </a:rPr>
              <a:t>zonder veel kosten worden gerealiseerd als er niet meteen een fietsstraat met medegebruik van de auto van wordt gemaakt.</a:t>
            </a:r>
            <a:r>
              <a:rPr lang="nl-NL" dirty="0"/>
              <a:t> De enquête vraagt de deelnemer naar zijn of haar voorkeur: </a:t>
            </a:r>
            <a:r>
              <a:rPr lang="nl-NL" dirty="0">
                <a:highlight>
                  <a:srgbClr val="FFFF00"/>
                </a:highlight>
              </a:rPr>
              <a:t>dwars door het park </a:t>
            </a:r>
            <a:r>
              <a:rPr lang="nl-NL" dirty="0"/>
              <a:t>of over de twee andere wegen.</a:t>
            </a:r>
          </a:p>
          <a:p>
            <a:pPr marL="0" indent="0">
              <a:buNone/>
            </a:pPr>
            <a:r>
              <a:rPr lang="nl-NL" dirty="0"/>
              <a:t>Pijnpunten</a:t>
            </a:r>
          </a:p>
          <a:p>
            <a:pPr marL="0" indent="0">
              <a:buNone/>
            </a:pPr>
            <a:r>
              <a:rPr lang="nl-NL" dirty="0"/>
              <a:t>Fietsers nemen het liefst </a:t>
            </a:r>
            <a:r>
              <a:rPr lang="nl-NL" dirty="0">
                <a:highlight>
                  <a:srgbClr val="FFFF00"/>
                </a:highlight>
              </a:rPr>
              <a:t>de kortste route, in dat opzicht ligt optie dwars door het park voor de hand</a:t>
            </a:r>
            <a:r>
              <a:rPr lang="nl-NL" dirty="0"/>
              <a:t>. De direct omwonenden van het Vogelzangpark zijn al langer in discussie met de gemeente over het huidige, vaak onveilige, gebruik van het smalle voetgangers pad als fietsroute. Zij vrezen de bredere ontsluiting, die een </a:t>
            </a:r>
            <a:r>
              <a:rPr lang="nl-NL" dirty="0">
                <a:highlight>
                  <a:srgbClr val="FFFF00"/>
                </a:highlight>
              </a:rPr>
              <a:t>enorme toename van het (gemotoriseerd) fietsverkeer</a:t>
            </a:r>
            <a:r>
              <a:rPr lang="nl-NL" dirty="0"/>
              <a:t> met zich mee zal brengen. Zij maken zich evenzeer </a:t>
            </a:r>
            <a:r>
              <a:rPr lang="nl-NL" dirty="0">
                <a:highlight>
                  <a:srgbClr val="FFFF00"/>
                </a:highlight>
              </a:rPr>
              <a:t>zorgen over de veiligheid voor de overige gebruikers van het park. Een petitie die zich uitspreekt tegen het opofferen van het groen in het park, werd een kleine 400 keer ondertekend</a:t>
            </a:r>
            <a:r>
              <a:rPr lang="nl-NL" dirty="0"/>
              <a:t>.</a:t>
            </a:r>
          </a:p>
          <a:p>
            <a:pPr marL="0" indent="0">
              <a:buNone/>
            </a:pPr>
            <a:r>
              <a:rPr lang="nl-NL" dirty="0"/>
              <a:t>Samenspraak</a:t>
            </a:r>
          </a:p>
          <a:p>
            <a:pPr marL="0" indent="0">
              <a:buNone/>
            </a:pPr>
            <a:r>
              <a:rPr lang="nl-NL" dirty="0"/>
              <a:t>Doordat de inloopavond niet doorgaat, zijn de samenspraakmogelijkheden tot een minimum beperkt. De burger kan zich alleen maar uitspreken in de enquête. Om een gefundeerde keuze te kunnen maken uit de twee routes heeft de gemeente de volgende informatiebronnen in voorbereiding: een site, een informatiebrief met daarin de oproep mee te doen aan de enquête, en informatie in het Veldhovens Weekblad. Wanneer deze informatiebronnen beschikbaar zijn is nog niet bekend.</a:t>
            </a:r>
          </a:p>
          <a:p>
            <a:pPr marL="0" indent="0">
              <a:buNone/>
            </a:pPr>
            <a:r>
              <a:rPr lang="nl-NL" dirty="0"/>
              <a:t>De wijkplatforms roepen alle betrokken burgers op hun stem te laten horen in de enquête.</a:t>
            </a:r>
          </a:p>
        </p:txBody>
      </p:sp>
      <p:sp>
        <p:nvSpPr>
          <p:cNvPr id="4" name="Tijdelijke aanduiding voor dianummer 3">
            <a:extLst>
              <a:ext uri="{FF2B5EF4-FFF2-40B4-BE49-F238E27FC236}">
                <a16:creationId xmlns:a16="http://schemas.microsoft.com/office/drawing/2014/main" id="{F91F22F6-29E2-45E8-D215-4F9BBE46DAD8}"/>
              </a:ext>
            </a:extLst>
          </p:cNvPr>
          <p:cNvSpPr>
            <a:spLocks noGrp="1"/>
          </p:cNvSpPr>
          <p:nvPr>
            <p:ph type="sldNum" sz="quarter" idx="12"/>
          </p:nvPr>
        </p:nvSpPr>
        <p:spPr/>
        <p:txBody>
          <a:bodyPr/>
          <a:lstStyle/>
          <a:p>
            <a:fld id="{93AF765E-0CD1-4FBA-914D-8FA7AFF60EBC}" type="slidenum">
              <a:rPr lang="nl-NL" noProof="0" smtClean="0"/>
              <a:t>31</a:t>
            </a:fld>
            <a:endParaRPr lang="nl-NL" noProof="0"/>
          </a:p>
        </p:txBody>
      </p:sp>
    </p:spTree>
    <p:extLst>
      <p:ext uri="{BB962C8B-B14F-4D97-AF65-F5344CB8AC3E}">
        <p14:creationId xmlns:p14="http://schemas.microsoft.com/office/powerpoint/2010/main" val="3457811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BF8B61-D4CB-16C0-9EFA-3C788EF545C5}"/>
              </a:ext>
            </a:extLst>
          </p:cNvPr>
          <p:cNvSpPr>
            <a:spLocks noGrp="1"/>
          </p:cNvSpPr>
          <p:nvPr>
            <p:ph type="title"/>
          </p:nvPr>
        </p:nvSpPr>
        <p:spPr/>
        <p:txBody>
          <a:bodyPr/>
          <a:lstStyle/>
          <a:p>
            <a:r>
              <a:rPr lang="nl-NL" dirty="0" err="1"/>
              <a:t>Onszonderwijk.nl</a:t>
            </a:r>
            <a:endParaRPr lang="nl-NL" dirty="0"/>
          </a:p>
        </p:txBody>
      </p:sp>
      <p:sp>
        <p:nvSpPr>
          <p:cNvPr id="3" name="Tijdelijke aanduiding voor inhoud 2">
            <a:extLst>
              <a:ext uri="{FF2B5EF4-FFF2-40B4-BE49-F238E27FC236}">
                <a16:creationId xmlns:a16="http://schemas.microsoft.com/office/drawing/2014/main" id="{CB84488D-3FF4-8319-267A-A70CEDC73920}"/>
              </a:ext>
            </a:extLst>
          </p:cNvPr>
          <p:cNvSpPr>
            <a:spLocks noGrp="1"/>
          </p:cNvSpPr>
          <p:nvPr>
            <p:ph idx="1"/>
          </p:nvPr>
        </p:nvSpPr>
        <p:spPr>
          <a:xfrm>
            <a:off x="677334" y="1303283"/>
            <a:ext cx="8596668" cy="4738079"/>
          </a:xfrm>
        </p:spPr>
        <p:txBody>
          <a:bodyPr>
            <a:normAutofit fontScale="55000" lnSpcReduction="20000"/>
          </a:bodyPr>
          <a:lstStyle/>
          <a:p>
            <a:pPr marL="0" indent="0">
              <a:buNone/>
            </a:pPr>
            <a:r>
              <a:rPr lang="nl-NL" dirty="0"/>
              <a:t>FIETSPAD VOGELZANGPARK / SITTERLAAN</a:t>
            </a:r>
          </a:p>
          <a:p>
            <a:pPr marL="0" indent="0">
              <a:buNone/>
            </a:pPr>
            <a:r>
              <a:rPr lang="nl-NL" dirty="0"/>
              <a:t>Ingezonden brief.</a:t>
            </a:r>
          </a:p>
          <a:p>
            <a:pPr marL="0" indent="0">
              <a:buNone/>
            </a:pPr>
            <a:r>
              <a:rPr lang="nl-NL" dirty="0"/>
              <a:t>Fietsroute Zonderwijk.</a:t>
            </a:r>
          </a:p>
          <a:p>
            <a:pPr marL="0" indent="0">
              <a:buNone/>
            </a:pPr>
            <a:r>
              <a:rPr lang="nl-NL" dirty="0"/>
              <a:t>Als bewoner en direct betrokkene van Zonderwijk, wil ik ook wat zeggen over de artikelen die nu vaker in deze krant verschijnen over de fietsroute. Ik ben betrokken geweest bij de werkgroep. Maar wil graag benadrukken, dat ik hier op persoonlijke titel opmerkingen plaats en niet namens een werkgroep. Wat mij vooral opvalt, is dat de meest logische vervolgvraag over het budget totaal ontbreekt. Nl. En Wat Kost Het Fietspad Als Het Door Het Park Loopt. Ons is verteld, dat beide trajecten ongeveer evenveel kosten. Daarover staat niets in de krant. Want u denkt toch niet dat een fietspad door het park gratis is. </a:t>
            </a:r>
            <a:r>
              <a:rPr lang="nl-NL" dirty="0">
                <a:highlight>
                  <a:srgbClr val="FFFF00"/>
                </a:highlight>
              </a:rPr>
              <a:t>Alle mooie grote bomen die, inclusief de wortels en stronken gekapt en verwijderd moeten worden</a:t>
            </a:r>
            <a:r>
              <a:rPr lang="nl-NL" dirty="0"/>
              <a:t>, zodat men de grond goed kan egaliseren, omdat anders het fietspad gaat verzakken. Het asfalt. Verlichting die van de vroege herfst tot het late voorjaar in de avonduren en de nacht brand. Tegen de huidige energietarieven zal dat een behoorlijke, </a:t>
            </a:r>
            <a:r>
              <a:rPr lang="nl-NL" dirty="0">
                <a:highlight>
                  <a:srgbClr val="FFFF00"/>
                </a:highlight>
              </a:rPr>
              <a:t>jaarlijks terugkerende kostenpost</a:t>
            </a:r>
            <a:r>
              <a:rPr lang="nl-NL" dirty="0"/>
              <a:t> zijn. Er moeten </a:t>
            </a:r>
            <a:r>
              <a:rPr lang="nl-NL" dirty="0">
                <a:highlight>
                  <a:srgbClr val="FFFF00"/>
                </a:highlight>
              </a:rPr>
              <a:t>oversteekplaatsen</a:t>
            </a:r>
            <a:r>
              <a:rPr lang="nl-NL" dirty="0"/>
              <a:t> gemaakt worden bij alle ingangen van het park, voor de voetgangers die het park intensief gebruiken. Want je moet als wandelaar Natuurlijk </a:t>
            </a:r>
            <a:r>
              <a:rPr lang="nl-NL" dirty="0" err="1"/>
              <a:t>Verkeers</a:t>
            </a:r>
            <a:r>
              <a:rPr lang="nl-NL" dirty="0"/>
              <a:t> Veilig kunnen oversteken, om gebruik te kunnen blijven maken van het park. En wat te denken van de </a:t>
            </a:r>
            <a:r>
              <a:rPr lang="nl-NL" dirty="0">
                <a:highlight>
                  <a:srgbClr val="FFFF00"/>
                </a:highlight>
              </a:rPr>
              <a:t>elektrische scooters, die geparkeerd gaan worden op het fietspad</a:t>
            </a:r>
            <a:r>
              <a:rPr lang="nl-NL" dirty="0"/>
              <a:t>. Dan heb je 300 meter </a:t>
            </a:r>
            <a:r>
              <a:rPr lang="nl-NL" dirty="0" err="1"/>
              <a:t>snelfietspad</a:t>
            </a:r>
            <a:r>
              <a:rPr lang="nl-NL" dirty="0"/>
              <a:t> voor bijna 3 miljoen, en </a:t>
            </a:r>
            <a:r>
              <a:rPr lang="nl-NL" dirty="0">
                <a:highlight>
                  <a:srgbClr val="FFFF00"/>
                </a:highlight>
              </a:rPr>
              <a:t>kom je aan de </a:t>
            </a:r>
            <a:r>
              <a:rPr lang="nl-NL" dirty="0" err="1">
                <a:highlight>
                  <a:srgbClr val="FFFF00"/>
                </a:highlight>
              </a:rPr>
              <a:t>Bosschebaan</a:t>
            </a:r>
            <a:r>
              <a:rPr lang="nl-NL" dirty="0">
                <a:highlight>
                  <a:srgbClr val="FFFF00"/>
                </a:highlight>
              </a:rPr>
              <a:t>, waar het fietspad een en al hobbel is door de boomwortels die omhoog komen</a:t>
            </a:r>
            <a:r>
              <a:rPr lang="nl-NL" dirty="0"/>
              <a:t>. Gaan we die bomen ook allemaal kappen ? Ik ben het volledig eens met de gemeente dat fietsers de kortste en gemakkelijkste weg nemen van punt A naar B. Volgens mij is dat: voor mensen die vanuit de </a:t>
            </a:r>
            <a:r>
              <a:rPr lang="nl-NL" dirty="0" err="1"/>
              <a:t>Zilverackers</a:t>
            </a:r>
            <a:r>
              <a:rPr lang="nl-NL" dirty="0"/>
              <a:t> naar bv. ASML , het Ziekenhuis of de High Tech Campus gaan, de route over het nu al bestaande fietspad door hun wijk, langs het </a:t>
            </a:r>
            <a:r>
              <a:rPr lang="nl-NL" dirty="0" err="1"/>
              <a:t>Sondervickcollege</a:t>
            </a:r>
            <a:r>
              <a:rPr lang="nl-NL" dirty="0"/>
              <a:t> en via de </a:t>
            </a:r>
            <a:r>
              <a:rPr lang="nl-NL" dirty="0" err="1"/>
              <a:t>Pegbroekenlaan</a:t>
            </a:r>
            <a:r>
              <a:rPr lang="nl-NL" dirty="0"/>
              <a:t> naar de Kempenbaan. Niet via Zonderwijk. </a:t>
            </a:r>
            <a:r>
              <a:rPr lang="nl-NL" dirty="0">
                <a:highlight>
                  <a:srgbClr val="FFFF00"/>
                </a:highlight>
              </a:rPr>
              <a:t>Voor de mensen die naar Eindhoven centrum </a:t>
            </a:r>
            <a:r>
              <a:rPr lang="nl-NL" dirty="0"/>
              <a:t>en/of Airport of Forums moeten om te werken, is de </a:t>
            </a:r>
            <a:r>
              <a:rPr lang="nl-NL" dirty="0" err="1">
                <a:highlight>
                  <a:srgbClr val="FFFF00"/>
                </a:highlight>
              </a:rPr>
              <a:t>Oersebaan</a:t>
            </a:r>
            <a:r>
              <a:rPr lang="nl-NL" dirty="0">
                <a:highlight>
                  <a:srgbClr val="FFFF00"/>
                </a:highlight>
              </a:rPr>
              <a:t> en/of Heerbaan de meest rechtstreekse route</a:t>
            </a:r>
            <a:r>
              <a:rPr lang="nl-NL" dirty="0"/>
              <a:t>. Je rijdt naar het hart van Eindhoven. Langs de al bestaande wegen en fietspaden. Zonder extra kosten. Niet via Zonderwijk. We hebben meerdere malen gevraagd om verkeerstellingen. Want Meten is Weten. Nu gaat men uit van aannames en verwachtingen van aantallen fietsers, die volgens mij zwaar overdreven zijn. Maar het kan nog. Om een goed en dubbel fietspad aan te leggen voor fietsers, scooters, en ook veilig voor wandelaars is </a:t>
            </a:r>
            <a:r>
              <a:rPr lang="nl-NL" dirty="0">
                <a:highlight>
                  <a:srgbClr val="FFFF00"/>
                </a:highlight>
              </a:rPr>
              <a:t>het park gewoon te smal. Je hebt dan alleen nog een groenstrook</a:t>
            </a:r>
            <a:r>
              <a:rPr lang="nl-NL" dirty="0"/>
              <a:t>. Waarom een kapitaal uitgeven, en een straat of park aanpassen als het helemaal niet nodig is. En waarom is de </a:t>
            </a:r>
            <a:r>
              <a:rPr lang="nl-NL" dirty="0" err="1"/>
              <a:t>Sitterlaan</a:t>
            </a:r>
            <a:r>
              <a:rPr lang="nl-NL" dirty="0"/>
              <a:t> niet veilig voor fietsers? Waarom is er dan de afgelopen 50 jaar geen enkel gemeenteraadslid, of voormalige Wethouder opgestaan, die </a:t>
            </a:r>
            <a:r>
              <a:rPr lang="nl-NL" dirty="0" err="1"/>
              <a:t>aktie</a:t>
            </a:r>
            <a:r>
              <a:rPr lang="nl-NL" dirty="0"/>
              <a:t> ondernomen heeft tegen die volgens hen onveilige situatie. Ik heb daar zelf gefietst, en heb er ook onze kinderen naar school laten fietsen, met als enige veiligheid de waarschuwing, dat ze op de terugweg goed moesten uitkijken. Want verkeer van rechts heeft voorrang. </a:t>
            </a:r>
            <a:r>
              <a:rPr lang="nl-NL" dirty="0">
                <a:highlight>
                  <a:srgbClr val="FFFF00"/>
                </a:highlight>
              </a:rPr>
              <a:t>Ben ik dan onverantwoord bezig ben geweest?? </a:t>
            </a:r>
            <a:r>
              <a:rPr lang="nl-NL" dirty="0"/>
              <a:t>Waarom met 3 miljoen niet iets beters gedaan dan tweespalt zaaien. Bv. aan de kant van de </a:t>
            </a:r>
            <a:r>
              <a:rPr lang="nl-NL" dirty="0" err="1"/>
              <a:t>Sondervick</a:t>
            </a:r>
            <a:r>
              <a:rPr lang="nl-NL" dirty="0"/>
              <a:t> een bewegingstuin maken voor jong en oud, voor ontspanning van alle gespannen spieren. Met een bankje hier en daar, en waar ook alle </a:t>
            </a:r>
            <a:r>
              <a:rPr lang="nl-NL" dirty="0">
                <a:highlight>
                  <a:srgbClr val="FFFF00"/>
                </a:highlight>
              </a:rPr>
              <a:t>mensen van </a:t>
            </a:r>
            <a:r>
              <a:rPr lang="nl-NL" dirty="0" err="1">
                <a:highlight>
                  <a:srgbClr val="FFFF00"/>
                </a:highlight>
              </a:rPr>
              <a:t>Zilverackers</a:t>
            </a:r>
            <a:r>
              <a:rPr lang="nl-NL" dirty="0">
                <a:highlight>
                  <a:srgbClr val="FFFF00"/>
                </a:highlight>
              </a:rPr>
              <a:t> heel welkom zijn</a:t>
            </a:r>
            <a:r>
              <a:rPr lang="nl-NL" dirty="0"/>
              <a:t>. </a:t>
            </a:r>
            <a:r>
              <a:rPr lang="nl-NL" dirty="0">
                <a:highlight>
                  <a:srgbClr val="FFFF00"/>
                </a:highlight>
              </a:rPr>
              <a:t>Kunnen ze alvast een begin maken met de inburgering in ons dorp</a:t>
            </a:r>
            <a:r>
              <a:rPr lang="nl-NL" dirty="0"/>
              <a:t>. En dan kunnen we praten over ons huidige gemeentebestuur, dat het niet alleen belangrijk vind om de mening te vragen van de inwoners van een wijk, maar ook handelt naar die mening.</a:t>
            </a:r>
          </a:p>
          <a:p>
            <a:pPr marL="0" indent="0">
              <a:buNone/>
            </a:pPr>
            <a:r>
              <a:rPr lang="nl-NL" dirty="0" err="1"/>
              <a:t>A.Scheepens</a:t>
            </a:r>
            <a:r>
              <a:rPr lang="nl-NL" dirty="0"/>
              <a:t> ,al 50 jaar bewoner van Zonderwijk.</a:t>
            </a:r>
          </a:p>
        </p:txBody>
      </p:sp>
      <p:sp>
        <p:nvSpPr>
          <p:cNvPr id="4" name="Tijdelijke aanduiding voor dianummer 3">
            <a:extLst>
              <a:ext uri="{FF2B5EF4-FFF2-40B4-BE49-F238E27FC236}">
                <a16:creationId xmlns:a16="http://schemas.microsoft.com/office/drawing/2014/main" id="{F0CEFB67-0871-F353-939E-005EA77CB267}"/>
              </a:ext>
            </a:extLst>
          </p:cNvPr>
          <p:cNvSpPr>
            <a:spLocks noGrp="1"/>
          </p:cNvSpPr>
          <p:nvPr>
            <p:ph type="sldNum" sz="quarter" idx="12"/>
          </p:nvPr>
        </p:nvSpPr>
        <p:spPr/>
        <p:txBody>
          <a:bodyPr/>
          <a:lstStyle/>
          <a:p>
            <a:fld id="{93AF765E-0CD1-4FBA-914D-8FA7AFF60EBC}" type="slidenum">
              <a:rPr lang="nl-NL" noProof="0" smtClean="0"/>
              <a:t>32</a:t>
            </a:fld>
            <a:endParaRPr lang="nl-NL" noProof="0"/>
          </a:p>
        </p:txBody>
      </p:sp>
    </p:spTree>
    <p:extLst>
      <p:ext uri="{BB962C8B-B14F-4D97-AF65-F5344CB8AC3E}">
        <p14:creationId xmlns:p14="http://schemas.microsoft.com/office/powerpoint/2010/main" val="597729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1471DD-DD55-F1AC-46C8-1638755F369C}"/>
              </a:ext>
            </a:extLst>
          </p:cNvPr>
          <p:cNvSpPr>
            <a:spLocks noGrp="1"/>
          </p:cNvSpPr>
          <p:nvPr>
            <p:ph type="title"/>
          </p:nvPr>
        </p:nvSpPr>
        <p:spPr/>
        <p:txBody>
          <a:bodyPr/>
          <a:lstStyle/>
          <a:p>
            <a:r>
              <a:rPr lang="nl-NL" dirty="0"/>
              <a:t>Coalitieprogramma</a:t>
            </a:r>
          </a:p>
        </p:txBody>
      </p:sp>
      <p:sp>
        <p:nvSpPr>
          <p:cNvPr id="3" name="Tijdelijke aanduiding voor inhoud 2">
            <a:extLst>
              <a:ext uri="{FF2B5EF4-FFF2-40B4-BE49-F238E27FC236}">
                <a16:creationId xmlns:a16="http://schemas.microsoft.com/office/drawing/2014/main" id="{B321A4B7-DD55-12FB-6706-D3CA75FABE27}"/>
              </a:ext>
            </a:extLst>
          </p:cNvPr>
          <p:cNvSpPr>
            <a:spLocks noGrp="1"/>
          </p:cNvSpPr>
          <p:nvPr>
            <p:ph idx="1"/>
          </p:nvPr>
        </p:nvSpPr>
        <p:spPr>
          <a:xfrm>
            <a:off x="677334" y="1481959"/>
            <a:ext cx="8596668" cy="4559403"/>
          </a:xfrm>
        </p:spPr>
        <p:txBody>
          <a:bodyPr/>
          <a:lstStyle/>
          <a:p>
            <a:pPr marL="0" indent="0">
              <a:buNone/>
            </a:pPr>
            <a:r>
              <a:rPr lang="nl-NL" dirty="0"/>
              <a:t>Gemeenteraad:</a:t>
            </a:r>
          </a:p>
          <a:p>
            <a:pPr marL="0" indent="0">
              <a:buNone/>
            </a:pPr>
            <a:r>
              <a:rPr lang="nl-NL" dirty="0"/>
              <a:t>Daarom is er, in afstemming met de klankbordgroep, besloten om een online enquête te houden. Uit deze enquête, ingevuld door 999 mensen, kwam een overduidelijke voorkeur voor optie 2 naar voren; de fietsroute via de </a:t>
            </a:r>
            <a:r>
              <a:rPr lang="nl-NL" dirty="0" err="1"/>
              <a:t>Sitterlaan</a:t>
            </a:r>
            <a:r>
              <a:rPr lang="nl-NL" dirty="0"/>
              <a:t>. Deze voorkeursroute is ook opgenomen in het coalitieprogramma.</a:t>
            </a:r>
          </a:p>
          <a:p>
            <a:pPr marL="0" indent="0">
              <a:buNone/>
            </a:pPr>
            <a:endParaRPr lang="nl-NL" dirty="0"/>
          </a:p>
          <a:p>
            <a:pPr marL="0" indent="0">
              <a:buNone/>
            </a:pPr>
            <a:r>
              <a:rPr lang="nl-NL" dirty="0"/>
              <a:t>Programma:</a:t>
            </a:r>
          </a:p>
          <a:p>
            <a:pPr marL="0" indent="0">
              <a:buNone/>
            </a:pPr>
            <a:r>
              <a:rPr lang="nl-NL" dirty="0"/>
              <a:t>Zo stimuleren we fietsgebruik en ontmoedigen we autogebruik voor kleine afstanden. We leggen geen fietspad aan door het park Vogelzang, maar we wikkelen dit fietsverkeer af via de </a:t>
            </a:r>
            <a:r>
              <a:rPr lang="nl-NL" dirty="0" err="1"/>
              <a:t>Sitterlaan</a:t>
            </a:r>
            <a:r>
              <a:rPr lang="nl-NL" dirty="0"/>
              <a:t>. Door te kiezen voor het stimuleren van fietsgebruik dragen we bij aan verduurzamingsopgave en aan een positieve gezondheidsimpuls voor inwoners.</a:t>
            </a:r>
          </a:p>
        </p:txBody>
      </p:sp>
      <p:sp>
        <p:nvSpPr>
          <p:cNvPr id="4" name="Tijdelijke aanduiding voor dianummer 3">
            <a:extLst>
              <a:ext uri="{FF2B5EF4-FFF2-40B4-BE49-F238E27FC236}">
                <a16:creationId xmlns:a16="http://schemas.microsoft.com/office/drawing/2014/main" id="{64F10FDF-3441-D143-279B-A89F854429C2}"/>
              </a:ext>
            </a:extLst>
          </p:cNvPr>
          <p:cNvSpPr>
            <a:spLocks noGrp="1"/>
          </p:cNvSpPr>
          <p:nvPr>
            <p:ph type="sldNum" sz="quarter" idx="12"/>
          </p:nvPr>
        </p:nvSpPr>
        <p:spPr/>
        <p:txBody>
          <a:bodyPr/>
          <a:lstStyle/>
          <a:p>
            <a:fld id="{93AF765E-0CD1-4FBA-914D-8FA7AFF60EBC}" type="slidenum">
              <a:rPr lang="nl-NL" noProof="0" smtClean="0"/>
              <a:t>33</a:t>
            </a:fld>
            <a:endParaRPr lang="nl-NL" noProof="0"/>
          </a:p>
        </p:txBody>
      </p:sp>
    </p:spTree>
    <p:extLst>
      <p:ext uri="{BB962C8B-B14F-4D97-AF65-F5344CB8AC3E}">
        <p14:creationId xmlns:p14="http://schemas.microsoft.com/office/powerpoint/2010/main" val="4238790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C207D3-9C51-8750-AA83-B61A38B2D891}"/>
              </a:ext>
            </a:extLst>
          </p:cNvPr>
          <p:cNvSpPr>
            <a:spLocks noGrp="1"/>
          </p:cNvSpPr>
          <p:nvPr>
            <p:ph type="title"/>
          </p:nvPr>
        </p:nvSpPr>
        <p:spPr/>
        <p:txBody>
          <a:bodyPr/>
          <a:lstStyle/>
          <a:p>
            <a:r>
              <a:rPr lang="nl-NL" dirty="0"/>
              <a:t>Fietsen: Vragen en aandachtspunten</a:t>
            </a:r>
          </a:p>
        </p:txBody>
      </p:sp>
      <p:sp>
        <p:nvSpPr>
          <p:cNvPr id="7" name="Tijdelijke aanduiding voor inhoud 2">
            <a:extLst>
              <a:ext uri="{FF2B5EF4-FFF2-40B4-BE49-F238E27FC236}">
                <a16:creationId xmlns:a16="http://schemas.microsoft.com/office/drawing/2014/main" id="{40F367A2-E0B8-DC07-0A86-0A6566FB6943}"/>
              </a:ext>
            </a:extLst>
          </p:cNvPr>
          <p:cNvSpPr>
            <a:spLocks noGrp="1"/>
          </p:cNvSpPr>
          <p:nvPr>
            <p:ph idx="1"/>
          </p:nvPr>
        </p:nvSpPr>
        <p:spPr>
          <a:xfrm>
            <a:off x="677334" y="1439917"/>
            <a:ext cx="9212900" cy="4808483"/>
          </a:xfrm>
        </p:spPr>
        <p:txBody>
          <a:bodyPr>
            <a:normAutofit fontScale="92500" lnSpcReduction="20000"/>
          </a:bodyPr>
          <a:lstStyle/>
          <a:p>
            <a:r>
              <a:rPr lang="nl-NL" dirty="0"/>
              <a:t>Veilige en logische route van </a:t>
            </a:r>
            <a:r>
              <a:rPr lang="nl-NL" dirty="0" err="1"/>
              <a:t>Zilverackers</a:t>
            </a:r>
            <a:r>
              <a:rPr lang="nl-NL" dirty="0"/>
              <a:t> naar het centrum Veldhoven/Eindhoven</a:t>
            </a:r>
          </a:p>
          <a:p>
            <a:endParaRPr lang="nl-NL" dirty="0"/>
          </a:p>
          <a:p>
            <a:r>
              <a:rPr lang="nl-NL" dirty="0"/>
              <a:t>Hoe heeft de besluitvorming plaatsgevonden?</a:t>
            </a:r>
          </a:p>
          <a:p>
            <a:r>
              <a:rPr lang="nl-NL" dirty="0"/>
              <a:t>Is het mogelijk dat de inwoners van </a:t>
            </a:r>
            <a:r>
              <a:rPr lang="nl-NL" dirty="0" err="1"/>
              <a:t>Zilverackers</a:t>
            </a:r>
            <a:r>
              <a:rPr lang="nl-NL" dirty="0"/>
              <a:t> onvoldoende zijn betrokken in de besluitvorming?</a:t>
            </a:r>
          </a:p>
          <a:p>
            <a:r>
              <a:rPr lang="nl-NL" dirty="0"/>
              <a:t>Bent u het nog steeds eens dat de beste fietsroute zal lopen via </a:t>
            </a:r>
            <a:r>
              <a:rPr lang="nl-NL" dirty="0" err="1"/>
              <a:t>Antwerpsebaan</a:t>
            </a:r>
            <a:r>
              <a:rPr lang="nl-NL" dirty="0"/>
              <a:t> naar de rotonde op het </a:t>
            </a:r>
            <a:r>
              <a:rPr lang="nl-NL" dirty="0" err="1"/>
              <a:t>Sondervick</a:t>
            </a:r>
            <a:r>
              <a:rPr lang="nl-NL" dirty="0"/>
              <a:t>? Wat vind u van de verkeersveiligheid van het punt Roskam/</a:t>
            </a:r>
            <a:r>
              <a:rPr lang="nl-NL" dirty="0" err="1"/>
              <a:t>Sondervick</a:t>
            </a:r>
            <a:r>
              <a:rPr lang="nl-NL" dirty="0"/>
              <a:t> voor de fietser?</a:t>
            </a:r>
          </a:p>
          <a:p>
            <a:r>
              <a:rPr lang="nl-NL" dirty="0"/>
              <a:t>Bureau </a:t>
            </a:r>
            <a:r>
              <a:rPr lang="nl-NL" dirty="0" err="1"/>
              <a:t>Kragten</a:t>
            </a:r>
            <a:r>
              <a:rPr lang="nl-NL" dirty="0"/>
              <a:t> gaf aan dat de beste route door het park Vogelzang is. Het rapport is gedeeld met onze vereniging: daarin lezen we dat VSV (Veldhoven Samen Verkeersveilig), fietsersbond en de politie ook het tracé door het park als beste optie zien.</a:t>
            </a:r>
          </a:p>
          <a:p>
            <a:r>
              <a:rPr lang="nl-NL" dirty="0"/>
              <a:t>De inwoners van ‘t Look en met name Zonderwijk hebben zich actief verzet tegen het plan van een fietspad door het Vogelzangpark. Is dat met de juiste deskundigheid gebeurd?</a:t>
            </a:r>
          </a:p>
          <a:p>
            <a:r>
              <a:rPr lang="nl-NL" dirty="0"/>
              <a:t>Hoe mogen inwoners van </a:t>
            </a:r>
            <a:r>
              <a:rPr lang="nl-NL" dirty="0" err="1"/>
              <a:t>Zilverackers</a:t>
            </a:r>
            <a:r>
              <a:rPr lang="nl-NL" dirty="0"/>
              <a:t> meedenken in de uiteindelijke invulling en inrichting?</a:t>
            </a:r>
          </a:p>
          <a:p>
            <a:endParaRPr lang="nl-NL" dirty="0"/>
          </a:p>
          <a:p>
            <a:endParaRPr lang="nl-NL" dirty="0"/>
          </a:p>
        </p:txBody>
      </p:sp>
      <p:sp>
        <p:nvSpPr>
          <p:cNvPr id="4" name="Tijdelijke aanduiding voor dianummer 3">
            <a:extLst>
              <a:ext uri="{FF2B5EF4-FFF2-40B4-BE49-F238E27FC236}">
                <a16:creationId xmlns:a16="http://schemas.microsoft.com/office/drawing/2014/main" id="{95744A01-A4BE-C597-C23F-DF0F5E02609B}"/>
              </a:ext>
            </a:extLst>
          </p:cNvPr>
          <p:cNvSpPr>
            <a:spLocks noGrp="1"/>
          </p:cNvSpPr>
          <p:nvPr>
            <p:ph type="sldNum" sz="quarter" idx="12"/>
          </p:nvPr>
        </p:nvSpPr>
        <p:spPr/>
        <p:txBody>
          <a:bodyPr/>
          <a:lstStyle/>
          <a:p>
            <a:fld id="{93AF765E-0CD1-4FBA-914D-8FA7AFF60EBC}" type="slidenum">
              <a:rPr lang="nl-NL" noProof="0" smtClean="0"/>
              <a:t>34</a:t>
            </a:fld>
            <a:endParaRPr lang="nl-NL" noProof="0"/>
          </a:p>
        </p:txBody>
      </p:sp>
    </p:spTree>
    <p:extLst>
      <p:ext uri="{BB962C8B-B14F-4D97-AF65-F5344CB8AC3E}">
        <p14:creationId xmlns:p14="http://schemas.microsoft.com/office/powerpoint/2010/main" val="2681191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EAE9C1-94E4-E2C6-D4DC-477EDB30707D}"/>
              </a:ext>
            </a:extLst>
          </p:cNvPr>
          <p:cNvSpPr>
            <a:spLocks noGrp="1"/>
          </p:cNvSpPr>
          <p:nvPr>
            <p:ph type="title"/>
          </p:nvPr>
        </p:nvSpPr>
        <p:spPr/>
        <p:txBody>
          <a:bodyPr/>
          <a:lstStyle/>
          <a:p>
            <a:endParaRPr lang="nl-NL"/>
          </a:p>
        </p:txBody>
      </p:sp>
      <p:sp>
        <p:nvSpPr>
          <p:cNvPr id="3" name="Tijdelijke aanduiding voor dianummer 2">
            <a:extLst>
              <a:ext uri="{FF2B5EF4-FFF2-40B4-BE49-F238E27FC236}">
                <a16:creationId xmlns:a16="http://schemas.microsoft.com/office/drawing/2014/main" id="{52F65B0F-D1A1-0306-9A01-A359D77DC476}"/>
              </a:ext>
            </a:extLst>
          </p:cNvPr>
          <p:cNvSpPr>
            <a:spLocks noGrp="1"/>
          </p:cNvSpPr>
          <p:nvPr>
            <p:ph type="sldNum" sz="quarter" idx="12"/>
          </p:nvPr>
        </p:nvSpPr>
        <p:spPr/>
        <p:txBody>
          <a:bodyPr/>
          <a:lstStyle/>
          <a:p>
            <a:fld id="{93AF765E-0CD1-4FBA-914D-8FA7AFF60EBC}" type="slidenum">
              <a:rPr lang="en-US" smtClean="0"/>
              <a:t>4</a:t>
            </a:fld>
            <a:endParaRPr lang="en-US"/>
          </a:p>
        </p:txBody>
      </p:sp>
      <p:pic>
        <p:nvPicPr>
          <p:cNvPr id="1026" name="Picture 2">
            <a:extLst>
              <a:ext uri="{FF2B5EF4-FFF2-40B4-BE49-F238E27FC236}">
                <a16:creationId xmlns:a16="http://schemas.microsoft.com/office/drawing/2014/main" id="{CE9C7668-C8C8-1039-179C-455A25D277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2234" y="310487"/>
            <a:ext cx="11393585" cy="6096000"/>
          </a:xfrm>
          <a:prstGeom prst="rect">
            <a:avLst/>
          </a:prstGeom>
          <a:ln w="76200"/>
          <a:extLst>
            <a:ext uri="{909E8E84-426E-40DD-AFC4-6F175D3DCCD1}">
              <a14:hiddenFill xmlns:a14="http://schemas.microsoft.com/office/drawing/2010/main">
                <a:solidFill>
                  <a:srgbClr val="FFFFFF"/>
                </a:solidFill>
              </a14:hiddenFill>
            </a:ext>
          </a:extLst>
        </p:spPr>
      </p:pic>
      <p:cxnSp>
        <p:nvCxnSpPr>
          <p:cNvPr id="12" name="Rechte verbindingslijn 11">
            <a:extLst>
              <a:ext uri="{FF2B5EF4-FFF2-40B4-BE49-F238E27FC236}">
                <a16:creationId xmlns:a16="http://schemas.microsoft.com/office/drawing/2014/main" id="{8253DACC-8D05-F929-8C8F-6080F149F5F0}"/>
              </a:ext>
            </a:extLst>
          </p:cNvPr>
          <p:cNvCxnSpPr/>
          <p:nvPr/>
        </p:nvCxnSpPr>
        <p:spPr>
          <a:xfrm flipV="1">
            <a:off x="4595446" y="3735754"/>
            <a:ext cx="500185" cy="164123"/>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3" name="Rechte verbindingslijn 12">
            <a:extLst>
              <a:ext uri="{FF2B5EF4-FFF2-40B4-BE49-F238E27FC236}">
                <a16:creationId xmlns:a16="http://schemas.microsoft.com/office/drawing/2014/main" id="{96691D9E-9294-E730-9C75-12B3988E4EBE}"/>
              </a:ext>
            </a:extLst>
          </p:cNvPr>
          <p:cNvCxnSpPr>
            <a:cxnSpLocks/>
          </p:cNvCxnSpPr>
          <p:nvPr/>
        </p:nvCxnSpPr>
        <p:spPr>
          <a:xfrm flipH="1" flipV="1">
            <a:off x="4392246" y="3024554"/>
            <a:ext cx="703385" cy="711200"/>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5" name="Rechte verbindingslijn 14">
            <a:extLst>
              <a:ext uri="{FF2B5EF4-FFF2-40B4-BE49-F238E27FC236}">
                <a16:creationId xmlns:a16="http://schemas.microsoft.com/office/drawing/2014/main" id="{09B38B75-F001-AF62-26B6-CEF1D06368D6}"/>
              </a:ext>
            </a:extLst>
          </p:cNvPr>
          <p:cNvCxnSpPr>
            <a:cxnSpLocks/>
          </p:cNvCxnSpPr>
          <p:nvPr/>
        </p:nvCxnSpPr>
        <p:spPr>
          <a:xfrm flipH="1">
            <a:off x="4392246" y="2860431"/>
            <a:ext cx="797169" cy="164123"/>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7" name="Rechte verbindingslijn 16">
            <a:extLst>
              <a:ext uri="{FF2B5EF4-FFF2-40B4-BE49-F238E27FC236}">
                <a16:creationId xmlns:a16="http://schemas.microsoft.com/office/drawing/2014/main" id="{BC343849-26CA-86BE-47C8-446DDEB325F9}"/>
              </a:ext>
            </a:extLst>
          </p:cNvPr>
          <p:cNvCxnSpPr>
            <a:cxnSpLocks/>
          </p:cNvCxnSpPr>
          <p:nvPr/>
        </p:nvCxnSpPr>
        <p:spPr>
          <a:xfrm flipH="1" flipV="1">
            <a:off x="5419969" y="2612292"/>
            <a:ext cx="1019908" cy="76200"/>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20" name="Rechte verbindingslijn 19">
            <a:extLst>
              <a:ext uri="{FF2B5EF4-FFF2-40B4-BE49-F238E27FC236}">
                <a16:creationId xmlns:a16="http://schemas.microsoft.com/office/drawing/2014/main" id="{3ED9D12D-58D2-77D8-8427-B274A65890C0}"/>
              </a:ext>
            </a:extLst>
          </p:cNvPr>
          <p:cNvCxnSpPr>
            <a:cxnSpLocks/>
          </p:cNvCxnSpPr>
          <p:nvPr/>
        </p:nvCxnSpPr>
        <p:spPr>
          <a:xfrm flipV="1">
            <a:off x="5189415" y="2612292"/>
            <a:ext cx="230554" cy="248139"/>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23" name="Rechte verbindingslijn 22">
            <a:extLst>
              <a:ext uri="{FF2B5EF4-FFF2-40B4-BE49-F238E27FC236}">
                <a16:creationId xmlns:a16="http://schemas.microsoft.com/office/drawing/2014/main" id="{27D56F55-34B1-366B-DFC9-91E31B2CC061}"/>
              </a:ext>
            </a:extLst>
          </p:cNvPr>
          <p:cNvCxnSpPr>
            <a:cxnSpLocks/>
          </p:cNvCxnSpPr>
          <p:nvPr/>
        </p:nvCxnSpPr>
        <p:spPr>
          <a:xfrm flipH="1" flipV="1">
            <a:off x="6439877" y="2688492"/>
            <a:ext cx="734646" cy="515816"/>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25" name="Rechte verbindingslijn 24">
            <a:extLst>
              <a:ext uri="{FF2B5EF4-FFF2-40B4-BE49-F238E27FC236}">
                <a16:creationId xmlns:a16="http://schemas.microsoft.com/office/drawing/2014/main" id="{9F0E949B-C321-AE2B-A4EC-5F7C0F16011E}"/>
              </a:ext>
            </a:extLst>
          </p:cNvPr>
          <p:cNvCxnSpPr>
            <a:cxnSpLocks/>
          </p:cNvCxnSpPr>
          <p:nvPr/>
        </p:nvCxnSpPr>
        <p:spPr>
          <a:xfrm flipH="1">
            <a:off x="7174523" y="2612292"/>
            <a:ext cx="1633415" cy="607646"/>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27" name="Rechte verbindingslijn 26">
            <a:extLst>
              <a:ext uri="{FF2B5EF4-FFF2-40B4-BE49-F238E27FC236}">
                <a16:creationId xmlns:a16="http://schemas.microsoft.com/office/drawing/2014/main" id="{5B98114E-3E75-E52F-8DB4-49201F2BE952}"/>
              </a:ext>
            </a:extLst>
          </p:cNvPr>
          <p:cNvCxnSpPr>
            <a:cxnSpLocks/>
          </p:cNvCxnSpPr>
          <p:nvPr/>
        </p:nvCxnSpPr>
        <p:spPr>
          <a:xfrm flipH="1" flipV="1">
            <a:off x="8807938" y="2612292"/>
            <a:ext cx="1429212" cy="967154"/>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30" name="Rechte verbindingslijn 29">
            <a:extLst>
              <a:ext uri="{FF2B5EF4-FFF2-40B4-BE49-F238E27FC236}">
                <a16:creationId xmlns:a16="http://schemas.microsoft.com/office/drawing/2014/main" id="{63315502-5ADB-DC1D-7D3B-349B1F83CF8F}"/>
              </a:ext>
            </a:extLst>
          </p:cNvPr>
          <p:cNvCxnSpPr>
            <a:cxnSpLocks/>
          </p:cNvCxnSpPr>
          <p:nvPr/>
        </p:nvCxnSpPr>
        <p:spPr>
          <a:xfrm flipV="1">
            <a:off x="8088923" y="3579446"/>
            <a:ext cx="2148227" cy="547077"/>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36" name="Rechte verbindingslijn 35">
            <a:extLst>
              <a:ext uri="{FF2B5EF4-FFF2-40B4-BE49-F238E27FC236}">
                <a16:creationId xmlns:a16="http://schemas.microsoft.com/office/drawing/2014/main" id="{DA782CDC-E4E5-CA4A-E56B-51F9CF49D75C}"/>
              </a:ext>
            </a:extLst>
          </p:cNvPr>
          <p:cNvCxnSpPr>
            <a:cxnSpLocks/>
          </p:cNvCxnSpPr>
          <p:nvPr/>
        </p:nvCxnSpPr>
        <p:spPr>
          <a:xfrm>
            <a:off x="8088923" y="4126523"/>
            <a:ext cx="501740" cy="489351"/>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39" name="Rechte verbindingslijn 38">
            <a:extLst>
              <a:ext uri="{FF2B5EF4-FFF2-40B4-BE49-F238E27FC236}">
                <a16:creationId xmlns:a16="http://schemas.microsoft.com/office/drawing/2014/main" id="{2E008BF0-B02A-E183-4668-8D0B8317E8DF}"/>
              </a:ext>
            </a:extLst>
          </p:cNvPr>
          <p:cNvCxnSpPr>
            <a:cxnSpLocks/>
          </p:cNvCxnSpPr>
          <p:nvPr/>
        </p:nvCxnSpPr>
        <p:spPr>
          <a:xfrm flipV="1">
            <a:off x="7029938" y="4615874"/>
            <a:ext cx="1560725" cy="475849"/>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41" name="Rechte verbindingslijn 40">
            <a:extLst>
              <a:ext uri="{FF2B5EF4-FFF2-40B4-BE49-F238E27FC236}">
                <a16:creationId xmlns:a16="http://schemas.microsoft.com/office/drawing/2014/main" id="{EA7F4FB1-36F6-D411-2749-25C630B3D64E}"/>
              </a:ext>
            </a:extLst>
          </p:cNvPr>
          <p:cNvCxnSpPr>
            <a:cxnSpLocks/>
          </p:cNvCxnSpPr>
          <p:nvPr/>
        </p:nvCxnSpPr>
        <p:spPr>
          <a:xfrm>
            <a:off x="3611883" y="1875692"/>
            <a:ext cx="2318040" cy="54708"/>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43" name="Rechte verbindingslijn 42">
            <a:extLst>
              <a:ext uri="{FF2B5EF4-FFF2-40B4-BE49-F238E27FC236}">
                <a16:creationId xmlns:a16="http://schemas.microsoft.com/office/drawing/2014/main" id="{8B7388A6-F0D1-4604-8C63-678D10158D90}"/>
              </a:ext>
            </a:extLst>
          </p:cNvPr>
          <p:cNvCxnSpPr>
            <a:cxnSpLocks/>
          </p:cNvCxnSpPr>
          <p:nvPr/>
        </p:nvCxnSpPr>
        <p:spPr>
          <a:xfrm>
            <a:off x="5929923" y="1930400"/>
            <a:ext cx="509954" cy="299113"/>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46" name="Rechte verbindingslijn 45">
            <a:extLst>
              <a:ext uri="{FF2B5EF4-FFF2-40B4-BE49-F238E27FC236}">
                <a16:creationId xmlns:a16="http://schemas.microsoft.com/office/drawing/2014/main" id="{020F1FA2-CB68-566E-EACB-5E9D7678C746}"/>
              </a:ext>
            </a:extLst>
          </p:cNvPr>
          <p:cNvCxnSpPr>
            <a:cxnSpLocks/>
          </p:cNvCxnSpPr>
          <p:nvPr/>
        </p:nvCxnSpPr>
        <p:spPr>
          <a:xfrm flipV="1">
            <a:off x="6439877" y="1930400"/>
            <a:ext cx="1430215" cy="309422"/>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48" name="Rechte verbindingslijn 47">
            <a:extLst>
              <a:ext uri="{FF2B5EF4-FFF2-40B4-BE49-F238E27FC236}">
                <a16:creationId xmlns:a16="http://schemas.microsoft.com/office/drawing/2014/main" id="{3EE0FD27-5410-4B5C-9EED-0F6A26932C89}"/>
              </a:ext>
            </a:extLst>
          </p:cNvPr>
          <p:cNvCxnSpPr>
            <a:cxnSpLocks/>
          </p:cNvCxnSpPr>
          <p:nvPr/>
        </p:nvCxnSpPr>
        <p:spPr>
          <a:xfrm flipV="1">
            <a:off x="7870092" y="1875692"/>
            <a:ext cx="1062240" cy="39078"/>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51" name="Rechte verbindingslijn 50">
            <a:extLst>
              <a:ext uri="{FF2B5EF4-FFF2-40B4-BE49-F238E27FC236}">
                <a16:creationId xmlns:a16="http://schemas.microsoft.com/office/drawing/2014/main" id="{10E199ED-2C50-EAAD-EE2D-B1B8083023F4}"/>
              </a:ext>
            </a:extLst>
          </p:cNvPr>
          <p:cNvCxnSpPr>
            <a:cxnSpLocks/>
          </p:cNvCxnSpPr>
          <p:nvPr/>
        </p:nvCxnSpPr>
        <p:spPr>
          <a:xfrm flipH="1" flipV="1">
            <a:off x="7256584" y="2080846"/>
            <a:ext cx="1083209" cy="717062"/>
          </a:xfrm>
          <a:prstGeom prst="line">
            <a:avLst/>
          </a:prstGeom>
          <a:ln w="76200"/>
        </p:spPr>
        <p:style>
          <a:lnRef idx="1">
            <a:schemeClr val="accent5"/>
          </a:lnRef>
          <a:fillRef idx="0">
            <a:schemeClr val="accent5"/>
          </a:fillRef>
          <a:effectRef idx="0">
            <a:schemeClr val="accent5"/>
          </a:effectRef>
          <a:fontRef idx="minor">
            <a:schemeClr val="tx1"/>
          </a:fontRef>
        </p:style>
      </p:cxnSp>
      <p:pic>
        <p:nvPicPr>
          <p:cNvPr id="59" name="Graphic 58" descr="Sluiten met effen opvulling">
            <a:extLst>
              <a:ext uri="{FF2B5EF4-FFF2-40B4-BE49-F238E27FC236}">
                <a16:creationId xmlns:a16="http://schemas.microsoft.com/office/drawing/2014/main" id="{EB719FA2-7837-5083-8107-507CC891175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581700" y="2210777"/>
            <a:ext cx="457200" cy="457200"/>
          </a:xfrm>
          <a:prstGeom prst="rect">
            <a:avLst/>
          </a:prstGeom>
        </p:spPr>
      </p:pic>
      <p:pic>
        <p:nvPicPr>
          <p:cNvPr id="61" name="Graphic 60" descr="Auto met effen opvulling">
            <a:extLst>
              <a:ext uri="{FF2B5EF4-FFF2-40B4-BE49-F238E27FC236}">
                <a16:creationId xmlns:a16="http://schemas.microsoft.com/office/drawing/2014/main" id="{210F1433-ADCA-4427-8E02-F9C303FA9B8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75486" y="277153"/>
            <a:ext cx="914400" cy="914400"/>
          </a:xfrm>
          <a:prstGeom prst="rect">
            <a:avLst/>
          </a:prstGeom>
        </p:spPr>
      </p:pic>
    </p:spTree>
    <p:extLst>
      <p:ext uri="{BB962C8B-B14F-4D97-AF65-F5344CB8AC3E}">
        <p14:creationId xmlns:p14="http://schemas.microsoft.com/office/powerpoint/2010/main" val="337452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51"/>
                                        </p:tgtEl>
                                      </p:cBhvr>
                                    </p:animEffect>
                                    <p:set>
                                      <p:cBhvr>
                                        <p:cTn id="7" dur="1" fill="hold">
                                          <p:stCondLst>
                                            <p:cond delay="1999"/>
                                          </p:stCondLst>
                                        </p:cTn>
                                        <p:tgtEl>
                                          <p:spTgt spid="51"/>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 calcmode="lin" valueType="num">
                                      <p:cBhvr additive="base">
                                        <p:cTn id="10" dur="1000" fill="hold"/>
                                        <p:tgtEl>
                                          <p:spTgt spid="59"/>
                                        </p:tgtEl>
                                        <p:attrNameLst>
                                          <p:attrName>ppt_x</p:attrName>
                                        </p:attrNameLst>
                                      </p:cBhvr>
                                      <p:tavLst>
                                        <p:tav tm="0">
                                          <p:val>
                                            <p:strVal val="#ppt_x"/>
                                          </p:val>
                                        </p:tav>
                                        <p:tav tm="100000">
                                          <p:val>
                                            <p:strVal val="#ppt_x"/>
                                          </p:val>
                                        </p:tav>
                                      </p:tavLst>
                                    </p:anim>
                                    <p:anim calcmode="lin" valueType="num">
                                      <p:cBhvr additive="base">
                                        <p:cTn id="11" dur="10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E9C7668-C8C8-1039-179C-455A25D2774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2234" y="310487"/>
            <a:ext cx="11393585" cy="6096000"/>
          </a:xfrm>
          <a:prstGeom prst="rect">
            <a:avLst/>
          </a:prstGeom>
          <a:noFill/>
          <a:extLst>
            <a:ext uri="{909E8E84-426E-40DD-AFC4-6F175D3DCCD1}">
              <a14:hiddenFill xmlns:a14="http://schemas.microsoft.com/office/drawing/2010/main">
                <a:solidFill>
                  <a:srgbClr val="FFFFFF"/>
                </a:solidFill>
              </a14:hiddenFill>
            </a:ext>
          </a:extLst>
        </p:spPr>
      </p:pic>
      <p:cxnSp>
        <p:nvCxnSpPr>
          <p:cNvPr id="60" name="Rechte verbindingslijn 59">
            <a:extLst>
              <a:ext uri="{FF2B5EF4-FFF2-40B4-BE49-F238E27FC236}">
                <a16:creationId xmlns:a16="http://schemas.microsoft.com/office/drawing/2014/main" id="{520B7BD0-714D-E25C-5442-2F3D8DBA9941}"/>
              </a:ext>
            </a:extLst>
          </p:cNvPr>
          <p:cNvCxnSpPr>
            <a:cxnSpLocks/>
          </p:cNvCxnSpPr>
          <p:nvPr/>
        </p:nvCxnSpPr>
        <p:spPr>
          <a:xfrm flipH="1">
            <a:off x="6069026" y="3454041"/>
            <a:ext cx="263921" cy="67034"/>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43" name="Rechte verbindingslijn 42">
            <a:extLst>
              <a:ext uri="{FF2B5EF4-FFF2-40B4-BE49-F238E27FC236}">
                <a16:creationId xmlns:a16="http://schemas.microsoft.com/office/drawing/2014/main" id="{586BD23A-602B-838A-04BF-88372CCF5C53}"/>
              </a:ext>
            </a:extLst>
          </p:cNvPr>
          <p:cNvCxnSpPr>
            <a:cxnSpLocks/>
          </p:cNvCxnSpPr>
          <p:nvPr/>
        </p:nvCxnSpPr>
        <p:spPr>
          <a:xfrm flipH="1" flipV="1">
            <a:off x="4855221" y="2629912"/>
            <a:ext cx="1974457" cy="1124792"/>
          </a:xfrm>
          <a:prstGeom prst="line">
            <a:avLst/>
          </a:prstGeom>
          <a:ln w="76200">
            <a:solidFill>
              <a:srgbClr val="FFC000"/>
            </a:solidFill>
          </a:ln>
        </p:spPr>
        <p:style>
          <a:lnRef idx="1">
            <a:schemeClr val="accent5"/>
          </a:lnRef>
          <a:fillRef idx="0">
            <a:schemeClr val="accent5"/>
          </a:fillRef>
          <a:effectRef idx="0">
            <a:schemeClr val="accent5"/>
          </a:effectRef>
          <a:fontRef idx="minor">
            <a:schemeClr val="tx1"/>
          </a:fontRef>
        </p:style>
      </p:cxnSp>
      <p:sp>
        <p:nvSpPr>
          <p:cNvPr id="3" name="Tijdelijke aanduiding voor dianummer 2">
            <a:extLst>
              <a:ext uri="{FF2B5EF4-FFF2-40B4-BE49-F238E27FC236}">
                <a16:creationId xmlns:a16="http://schemas.microsoft.com/office/drawing/2014/main" id="{52F65B0F-D1A1-0306-9A01-A359D77DC476}"/>
              </a:ext>
            </a:extLst>
          </p:cNvPr>
          <p:cNvSpPr>
            <a:spLocks noGrp="1"/>
          </p:cNvSpPr>
          <p:nvPr>
            <p:ph type="sldNum" sz="quarter" idx="12"/>
          </p:nvPr>
        </p:nvSpPr>
        <p:spPr/>
        <p:txBody>
          <a:bodyPr/>
          <a:lstStyle/>
          <a:p>
            <a:fld id="{93AF765E-0CD1-4FBA-914D-8FA7AFF60EBC}" type="slidenum">
              <a:rPr lang="en-US" smtClean="0"/>
              <a:t>5</a:t>
            </a:fld>
            <a:endParaRPr lang="en-US"/>
          </a:p>
        </p:txBody>
      </p:sp>
      <p:pic>
        <p:nvPicPr>
          <p:cNvPr id="5" name="Graphic 4" descr="Fietsen met effen opvulling">
            <a:extLst>
              <a:ext uri="{FF2B5EF4-FFF2-40B4-BE49-F238E27FC236}">
                <a16:creationId xmlns:a16="http://schemas.microsoft.com/office/drawing/2014/main" id="{B005D814-9230-5380-555D-D81E536934D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7334" y="152400"/>
            <a:ext cx="914400" cy="914400"/>
          </a:xfrm>
          <a:prstGeom prst="rect">
            <a:avLst/>
          </a:prstGeom>
        </p:spPr>
      </p:pic>
      <p:cxnSp>
        <p:nvCxnSpPr>
          <p:cNvPr id="6" name="Rechte verbindingslijn 5">
            <a:extLst>
              <a:ext uri="{FF2B5EF4-FFF2-40B4-BE49-F238E27FC236}">
                <a16:creationId xmlns:a16="http://schemas.microsoft.com/office/drawing/2014/main" id="{F8FAD1A9-0177-B9D7-5499-7B1F9A11EE0E}"/>
              </a:ext>
            </a:extLst>
          </p:cNvPr>
          <p:cNvCxnSpPr>
            <a:cxnSpLocks/>
          </p:cNvCxnSpPr>
          <p:nvPr/>
        </p:nvCxnSpPr>
        <p:spPr>
          <a:xfrm flipH="1">
            <a:off x="7946379" y="1869260"/>
            <a:ext cx="1060056" cy="0"/>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9" name="Rechte verbindingslijn 8">
            <a:extLst>
              <a:ext uri="{FF2B5EF4-FFF2-40B4-BE49-F238E27FC236}">
                <a16:creationId xmlns:a16="http://schemas.microsoft.com/office/drawing/2014/main" id="{316E7B05-BE40-1013-751C-C8812BDD33B9}"/>
              </a:ext>
            </a:extLst>
          </p:cNvPr>
          <p:cNvCxnSpPr>
            <a:cxnSpLocks/>
          </p:cNvCxnSpPr>
          <p:nvPr/>
        </p:nvCxnSpPr>
        <p:spPr>
          <a:xfrm flipH="1">
            <a:off x="3366287" y="1869260"/>
            <a:ext cx="4580092" cy="1100517"/>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2" name="Rechte verbindingslijn 11">
            <a:extLst>
              <a:ext uri="{FF2B5EF4-FFF2-40B4-BE49-F238E27FC236}">
                <a16:creationId xmlns:a16="http://schemas.microsoft.com/office/drawing/2014/main" id="{93FEA9CB-8837-20D9-F0CF-6DA6FC1854D5}"/>
              </a:ext>
            </a:extLst>
          </p:cNvPr>
          <p:cNvCxnSpPr>
            <a:cxnSpLocks/>
          </p:cNvCxnSpPr>
          <p:nvPr/>
        </p:nvCxnSpPr>
        <p:spPr>
          <a:xfrm flipH="1" flipV="1">
            <a:off x="3592864" y="1930400"/>
            <a:ext cx="517890" cy="456750"/>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5" name="Rechte verbindingslijn 14">
            <a:extLst>
              <a:ext uri="{FF2B5EF4-FFF2-40B4-BE49-F238E27FC236}">
                <a16:creationId xmlns:a16="http://schemas.microsoft.com/office/drawing/2014/main" id="{1B2972EE-BCDE-7E72-31CB-1641D8DDD8B2}"/>
              </a:ext>
            </a:extLst>
          </p:cNvPr>
          <p:cNvCxnSpPr>
            <a:cxnSpLocks/>
          </p:cNvCxnSpPr>
          <p:nvPr/>
        </p:nvCxnSpPr>
        <p:spPr>
          <a:xfrm flipH="1" flipV="1">
            <a:off x="4110754" y="2387150"/>
            <a:ext cx="477430" cy="80921"/>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18" name="Rechte verbindingslijn 17">
            <a:extLst>
              <a:ext uri="{FF2B5EF4-FFF2-40B4-BE49-F238E27FC236}">
                <a16:creationId xmlns:a16="http://schemas.microsoft.com/office/drawing/2014/main" id="{C935E3DB-5304-04B6-929F-BB7E647DB37B}"/>
              </a:ext>
            </a:extLst>
          </p:cNvPr>
          <p:cNvCxnSpPr>
            <a:cxnSpLocks/>
          </p:cNvCxnSpPr>
          <p:nvPr/>
        </p:nvCxnSpPr>
        <p:spPr>
          <a:xfrm flipH="1" flipV="1">
            <a:off x="4588184" y="2468071"/>
            <a:ext cx="267037" cy="161841"/>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21" name="Rechte verbindingslijn 20">
            <a:extLst>
              <a:ext uri="{FF2B5EF4-FFF2-40B4-BE49-F238E27FC236}">
                <a16:creationId xmlns:a16="http://schemas.microsoft.com/office/drawing/2014/main" id="{9B3696C2-E94A-A6B7-0824-850A8937B058}"/>
              </a:ext>
            </a:extLst>
          </p:cNvPr>
          <p:cNvCxnSpPr>
            <a:cxnSpLocks/>
          </p:cNvCxnSpPr>
          <p:nvPr/>
        </p:nvCxnSpPr>
        <p:spPr>
          <a:xfrm flipH="1" flipV="1">
            <a:off x="6829678" y="3754704"/>
            <a:ext cx="954860" cy="744468"/>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24" name="Rechte verbindingslijn 23">
            <a:extLst>
              <a:ext uri="{FF2B5EF4-FFF2-40B4-BE49-F238E27FC236}">
                <a16:creationId xmlns:a16="http://schemas.microsoft.com/office/drawing/2014/main" id="{EE3F1989-9B5A-E8B0-8AE6-80A24750B8A3}"/>
              </a:ext>
            </a:extLst>
          </p:cNvPr>
          <p:cNvCxnSpPr>
            <a:cxnSpLocks/>
          </p:cNvCxnSpPr>
          <p:nvPr/>
        </p:nvCxnSpPr>
        <p:spPr>
          <a:xfrm flipH="1" flipV="1">
            <a:off x="7784538" y="4499172"/>
            <a:ext cx="461246" cy="89012"/>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27" name="Rechte verbindingslijn 26">
            <a:extLst>
              <a:ext uri="{FF2B5EF4-FFF2-40B4-BE49-F238E27FC236}">
                <a16:creationId xmlns:a16="http://schemas.microsoft.com/office/drawing/2014/main" id="{10D4FD6E-79FD-8A31-B4F9-3BA3D61A9831}"/>
              </a:ext>
            </a:extLst>
          </p:cNvPr>
          <p:cNvCxnSpPr>
            <a:cxnSpLocks/>
          </p:cNvCxnSpPr>
          <p:nvPr/>
        </p:nvCxnSpPr>
        <p:spPr>
          <a:xfrm flipH="1" flipV="1">
            <a:off x="8245784" y="4588184"/>
            <a:ext cx="1367554" cy="1294726"/>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30" name="Rechte verbindingslijn 29">
            <a:extLst>
              <a:ext uri="{FF2B5EF4-FFF2-40B4-BE49-F238E27FC236}">
                <a16:creationId xmlns:a16="http://schemas.microsoft.com/office/drawing/2014/main" id="{7FC94B57-7C65-7AB5-7664-307E905CC285}"/>
              </a:ext>
            </a:extLst>
          </p:cNvPr>
          <p:cNvCxnSpPr>
            <a:cxnSpLocks/>
          </p:cNvCxnSpPr>
          <p:nvPr/>
        </p:nvCxnSpPr>
        <p:spPr>
          <a:xfrm flipH="1" flipV="1">
            <a:off x="2555735" y="1152216"/>
            <a:ext cx="559699" cy="377179"/>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32" name="Rechte verbindingslijn 31">
            <a:extLst>
              <a:ext uri="{FF2B5EF4-FFF2-40B4-BE49-F238E27FC236}">
                <a16:creationId xmlns:a16="http://schemas.microsoft.com/office/drawing/2014/main" id="{E5F0FD6F-5DD1-651C-BECE-55D8201D09DA}"/>
              </a:ext>
            </a:extLst>
          </p:cNvPr>
          <p:cNvCxnSpPr>
            <a:cxnSpLocks/>
          </p:cNvCxnSpPr>
          <p:nvPr/>
        </p:nvCxnSpPr>
        <p:spPr>
          <a:xfrm flipH="1" flipV="1">
            <a:off x="3115434" y="1541308"/>
            <a:ext cx="250853" cy="428877"/>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34" name="Rechte verbindingslijn 33">
            <a:extLst>
              <a:ext uri="{FF2B5EF4-FFF2-40B4-BE49-F238E27FC236}">
                <a16:creationId xmlns:a16="http://schemas.microsoft.com/office/drawing/2014/main" id="{9B1325EA-181A-05A1-A5B2-6D3929E91DE3}"/>
              </a:ext>
            </a:extLst>
          </p:cNvPr>
          <p:cNvCxnSpPr>
            <a:cxnSpLocks/>
          </p:cNvCxnSpPr>
          <p:nvPr/>
        </p:nvCxnSpPr>
        <p:spPr>
          <a:xfrm flipH="1">
            <a:off x="3366287" y="1930399"/>
            <a:ext cx="246807" cy="47543"/>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46" name="Rechte verbindingslijn 45">
            <a:extLst>
              <a:ext uri="{FF2B5EF4-FFF2-40B4-BE49-F238E27FC236}">
                <a16:creationId xmlns:a16="http://schemas.microsoft.com/office/drawing/2014/main" id="{E592C9FF-D8C5-DAA3-27C9-71B460EFB133}"/>
              </a:ext>
            </a:extLst>
          </p:cNvPr>
          <p:cNvCxnSpPr>
            <a:cxnSpLocks/>
          </p:cNvCxnSpPr>
          <p:nvPr/>
        </p:nvCxnSpPr>
        <p:spPr>
          <a:xfrm flipH="1">
            <a:off x="2687230" y="6470024"/>
            <a:ext cx="856407" cy="0"/>
          </a:xfrm>
          <a:prstGeom prst="line">
            <a:avLst/>
          </a:prstGeom>
          <a:ln w="76200"/>
        </p:spPr>
        <p:style>
          <a:lnRef idx="1">
            <a:schemeClr val="accent5"/>
          </a:lnRef>
          <a:fillRef idx="0">
            <a:schemeClr val="accent5"/>
          </a:fillRef>
          <a:effectRef idx="0">
            <a:schemeClr val="accent5"/>
          </a:effectRef>
          <a:fontRef idx="minor">
            <a:schemeClr val="tx1"/>
          </a:fontRef>
        </p:style>
      </p:cxnSp>
      <p:cxnSp>
        <p:nvCxnSpPr>
          <p:cNvPr id="50" name="Rechte verbindingslijn 49">
            <a:extLst>
              <a:ext uri="{FF2B5EF4-FFF2-40B4-BE49-F238E27FC236}">
                <a16:creationId xmlns:a16="http://schemas.microsoft.com/office/drawing/2014/main" id="{D773848F-1A8D-E99A-DE2B-FA0FF7E38C61}"/>
              </a:ext>
            </a:extLst>
          </p:cNvPr>
          <p:cNvCxnSpPr>
            <a:cxnSpLocks/>
          </p:cNvCxnSpPr>
          <p:nvPr/>
        </p:nvCxnSpPr>
        <p:spPr>
          <a:xfrm flipH="1">
            <a:off x="5575557" y="6470024"/>
            <a:ext cx="856407" cy="0"/>
          </a:xfrm>
          <a:prstGeom prst="line">
            <a:avLst/>
          </a:prstGeom>
          <a:ln w="76200">
            <a:solidFill>
              <a:srgbClr val="002060"/>
            </a:solidFill>
            <a:prstDash val="sysDash"/>
          </a:ln>
        </p:spPr>
        <p:style>
          <a:lnRef idx="1">
            <a:schemeClr val="accent5"/>
          </a:lnRef>
          <a:fillRef idx="0">
            <a:schemeClr val="accent5"/>
          </a:fillRef>
          <a:effectRef idx="0">
            <a:schemeClr val="accent5"/>
          </a:effectRef>
          <a:fontRef idx="minor">
            <a:schemeClr val="tx1"/>
          </a:fontRef>
        </p:style>
      </p:cxnSp>
      <p:cxnSp>
        <p:nvCxnSpPr>
          <p:cNvPr id="51" name="Rechte verbindingslijn 50">
            <a:extLst>
              <a:ext uri="{FF2B5EF4-FFF2-40B4-BE49-F238E27FC236}">
                <a16:creationId xmlns:a16="http://schemas.microsoft.com/office/drawing/2014/main" id="{CF23AFFE-F5A4-1AAE-9067-DC00A9B069FE}"/>
              </a:ext>
            </a:extLst>
          </p:cNvPr>
          <p:cNvCxnSpPr>
            <a:cxnSpLocks/>
          </p:cNvCxnSpPr>
          <p:nvPr/>
        </p:nvCxnSpPr>
        <p:spPr>
          <a:xfrm flipH="1">
            <a:off x="4159980" y="6470024"/>
            <a:ext cx="856407" cy="0"/>
          </a:xfrm>
          <a:prstGeom prst="line">
            <a:avLst/>
          </a:prstGeom>
          <a:ln w="76200">
            <a:solidFill>
              <a:srgbClr val="FFC000"/>
            </a:solidFill>
          </a:ln>
        </p:spPr>
        <p:style>
          <a:lnRef idx="1">
            <a:schemeClr val="accent5"/>
          </a:lnRef>
          <a:fillRef idx="0">
            <a:schemeClr val="accent5"/>
          </a:fillRef>
          <a:effectRef idx="0">
            <a:schemeClr val="accent5"/>
          </a:effectRef>
          <a:fontRef idx="minor">
            <a:schemeClr val="tx1"/>
          </a:fontRef>
        </p:style>
      </p:cxnSp>
      <p:sp>
        <p:nvSpPr>
          <p:cNvPr id="52" name="Tekstvak 51">
            <a:extLst>
              <a:ext uri="{FF2B5EF4-FFF2-40B4-BE49-F238E27FC236}">
                <a16:creationId xmlns:a16="http://schemas.microsoft.com/office/drawing/2014/main" id="{E33DFB61-4E13-4D0C-72AA-22782C55455B}"/>
              </a:ext>
            </a:extLst>
          </p:cNvPr>
          <p:cNvSpPr txBox="1"/>
          <p:nvPr/>
        </p:nvSpPr>
        <p:spPr>
          <a:xfrm>
            <a:off x="2687230" y="6502999"/>
            <a:ext cx="856407" cy="230832"/>
          </a:xfrm>
          <a:prstGeom prst="rect">
            <a:avLst/>
          </a:prstGeom>
          <a:noFill/>
        </p:spPr>
        <p:txBody>
          <a:bodyPr wrap="square" rtlCol="0">
            <a:spAutoFit/>
          </a:bodyPr>
          <a:lstStyle/>
          <a:p>
            <a:pPr algn="ctr"/>
            <a:r>
              <a:rPr lang="nl-NL" sz="900" dirty="0"/>
              <a:t>fietspad</a:t>
            </a:r>
          </a:p>
        </p:txBody>
      </p:sp>
      <p:sp>
        <p:nvSpPr>
          <p:cNvPr id="53" name="Tekstvak 52">
            <a:extLst>
              <a:ext uri="{FF2B5EF4-FFF2-40B4-BE49-F238E27FC236}">
                <a16:creationId xmlns:a16="http://schemas.microsoft.com/office/drawing/2014/main" id="{06700A54-9EA7-6D41-1B0D-75E5A35B5FB1}"/>
              </a:ext>
            </a:extLst>
          </p:cNvPr>
          <p:cNvSpPr txBox="1"/>
          <p:nvPr/>
        </p:nvSpPr>
        <p:spPr>
          <a:xfrm>
            <a:off x="5294490" y="6502999"/>
            <a:ext cx="1532888" cy="369332"/>
          </a:xfrm>
          <a:prstGeom prst="rect">
            <a:avLst/>
          </a:prstGeom>
          <a:noFill/>
        </p:spPr>
        <p:txBody>
          <a:bodyPr wrap="square" rtlCol="0">
            <a:spAutoFit/>
          </a:bodyPr>
          <a:lstStyle/>
          <a:p>
            <a:pPr algn="ctr"/>
            <a:r>
              <a:rPr lang="nl-NL" sz="900" dirty="0"/>
              <a:t>fietsroute met autoverkeer</a:t>
            </a:r>
          </a:p>
        </p:txBody>
      </p:sp>
      <p:sp>
        <p:nvSpPr>
          <p:cNvPr id="54" name="Tekstvak 53">
            <a:extLst>
              <a:ext uri="{FF2B5EF4-FFF2-40B4-BE49-F238E27FC236}">
                <a16:creationId xmlns:a16="http://schemas.microsoft.com/office/drawing/2014/main" id="{650FF03A-35CD-CC05-2E47-F2EBC11A768A}"/>
              </a:ext>
            </a:extLst>
          </p:cNvPr>
          <p:cNvSpPr txBox="1"/>
          <p:nvPr/>
        </p:nvSpPr>
        <p:spPr>
          <a:xfrm>
            <a:off x="4159980" y="6502999"/>
            <a:ext cx="856407" cy="230832"/>
          </a:xfrm>
          <a:prstGeom prst="rect">
            <a:avLst/>
          </a:prstGeom>
          <a:noFill/>
        </p:spPr>
        <p:txBody>
          <a:bodyPr wrap="square" rtlCol="0">
            <a:spAutoFit/>
          </a:bodyPr>
          <a:lstStyle/>
          <a:p>
            <a:pPr algn="ctr"/>
            <a:r>
              <a:rPr lang="nl-NL" sz="900" dirty="0"/>
              <a:t>fietsstraat</a:t>
            </a:r>
          </a:p>
        </p:txBody>
      </p:sp>
      <p:cxnSp>
        <p:nvCxnSpPr>
          <p:cNvPr id="36" name="Rechte verbindingslijn 35">
            <a:extLst>
              <a:ext uri="{FF2B5EF4-FFF2-40B4-BE49-F238E27FC236}">
                <a16:creationId xmlns:a16="http://schemas.microsoft.com/office/drawing/2014/main" id="{EC6A091F-8AD3-0209-2B9A-58C0338AFC8A}"/>
              </a:ext>
            </a:extLst>
          </p:cNvPr>
          <p:cNvCxnSpPr>
            <a:cxnSpLocks/>
          </p:cNvCxnSpPr>
          <p:nvPr/>
        </p:nvCxnSpPr>
        <p:spPr>
          <a:xfrm flipH="1">
            <a:off x="4645358" y="3557900"/>
            <a:ext cx="1302253" cy="302123"/>
          </a:xfrm>
          <a:prstGeom prst="line">
            <a:avLst/>
          </a:prstGeom>
          <a:ln w="76200">
            <a:solidFill>
              <a:srgbClr val="002060"/>
            </a:solidFill>
            <a:prstDash val="sysDash"/>
          </a:ln>
        </p:spPr>
        <p:style>
          <a:lnRef idx="1">
            <a:schemeClr val="accent5"/>
          </a:lnRef>
          <a:fillRef idx="0">
            <a:schemeClr val="accent5"/>
          </a:fillRef>
          <a:effectRef idx="0">
            <a:schemeClr val="accent5"/>
          </a:effectRef>
          <a:fontRef idx="minor">
            <a:schemeClr val="tx1"/>
          </a:fontRef>
        </p:style>
      </p:cxnSp>
      <p:cxnSp>
        <p:nvCxnSpPr>
          <p:cNvPr id="1024" name="Rechte verbindingslijn 1023">
            <a:extLst>
              <a:ext uri="{FF2B5EF4-FFF2-40B4-BE49-F238E27FC236}">
                <a16:creationId xmlns:a16="http://schemas.microsoft.com/office/drawing/2014/main" id="{559281E6-8D47-A8D5-B582-7504CDEA11B0}"/>
              </a:ext>
            </a:extLst>
          </p:cNvPr>
          <p:cNvCxnSpPr>
            <a:cxnSpLocks/>
          </p:cNvCxnSpPr>
          <p:nvPr/>
        </p:nvCxnSpPr>
        <p:spPr>
          <a:xfrm flipH="1">
            <a:off x="6397569" y="2298032"/>
            <a:ext cx="3500410" cy="1130002"/>
          </a:xfrm>
          <a:prstGeom prst="line">
            <a:avLst/>
          </a:prstGeom>
          <a:ln w="76200">
            <a:solidFill>
              <a:srgbClr val="002060"/>
            </a:solidFill>
            <a:prstDash val="sysDash"/>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2437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BCFF1-7E88-2D34-63AA-E64E2D80E51C}"/>
              </a:ext>
            </a:extLst>
          </p:cNvPr>
          <p:cNvSpPr>
            <a:spLocks noGrp="1"/>
          </p:cNvSpPr>
          <p:nvPr>
            <p:ph type="title"/>
          </p:nvPr>
        </p:nvSpPr>
        <p:spPr>
          <a:xfrm>
            <a:off x="677334" y="320431"/>
            <a:ext cx="8596668" cy="1609969"/>
          </a:xfrm>
        </p:spPr>
        <p:txBody>
          <a:bodyPr/>
          <a:lstStyle/>
          <a:p>
            <a:r>
              <a:rPr lang="nl-NL" dirty="0"/>
              <a:t>Wat willen we bereiken?</a:t>
            </a:r>
          </a:p>
        </p:txBody>
      </p:sp>
      <p:sp>
        <p:nvSpPr>
          <p:cNvPr id="3" name="Tijdelijke aanduiding voor inhoud 2">
            <a:extLst>
              <a:ext uri="{FF2B5EF4-FFF2-40B4-BE49-F238E27FC236}">
                <a16:creationId xmlns:a16="http://schemas.microsoft.com/office/drawing/2014/main" id="{6392329B-A1D7-68D6-8164-56B8C0F281C9}"/>
              </a:ext>
            </a:extLst>
          </p:cNvPr>
          <p:cNvSpPr>
            <a:spLocks noGrp="1"/>
          </p:cNvSpPr>
          <p:nvPr>
            <p:ph idx="1"/>
          </p:nvPr>
        </p:nvSpPr>
        <p:spPr>
          <a:xfrm>
            <a:off x="677334" y="1086338"/>
            <a:ext cx="7913329" cy="4955025"/>
          </a:xfrm>
        </p:spPr>
        <p:txBody>
          <a:bodyPr>
            <a:normAutofit/>
          </a:bodyPr>
          <a:lstStyle/>
          <a:p>
            <a:endParaRPr lang="nl-NL" sz="2400" dirty="0"/>
          </a:p>
          <a:p>
            <a:r>
              <a:rPr lang="nl-NL" sz="2400" dirty="0"/>
              <a:t>Openstellen van de </a:t>
            </a:r>
            <a:r>
              <a:rPr lang="nl-NL" sz="2400" b="1" dirty="0"/>
              <a:t>extra ontsluiting voor het autoverkeer </a:t>
            </a:r>
            <a:r>
              <a:rPr lang="nl-NL" sz="2400" dirty="0"/>
              <a:t>in de huidige buurt Huysackers en de nieuwe buurten Het Gehucht en De Erven</a:t>
            </a:r>
          </a:p>
          <a:p>
            <a:endParaRPr lang="nl-NL" sz="2400" dirty="0"/>
          </a:p>
          <a:p>
            <a:pPr marL="0" indent="0">
              <a:buNone/>
            </a:pPr>
            <a:endParaRPr lang="nl-NL" sz="2400" dirty="0"/>
          </a:p>
          <a:p>
            <a:r>
              <a:rPr lang="nl-NL" sz="2400" dirty="0"/>
              <a:t>Realiseren van een </a:t>
            </a:r>
            <a:r>
              <a:rPr lang="nl-NL" sz="2400" b="1" dirty="0"/>
              <a:t>veilige en logische fietsroute </a:t>
            </a:r>
            <a:r>
              <a:rPr lang="nl-NL" sz="2400" dirty="0"/>
              <a:t>naar het </a:t>
            </a:r>
            <a:r>
              <a:rPr lang="nl-NL" sz="2400" dirty="0" err="1"/>
              <a:t>Citycentrum</a:t>
            </a:r>
            <a:r>
              <a:rPr lang="nl-NL" sz="2400" dirty="0"/>
              <a:t> Veldhoven en het centrum van Eindhoven</a:t>
            </a:r>
          </a:p>
        </p:txBody>
      </p:sp>
      <p:sp>
        <p:nvSpPr>
          <p:cNvPr id="4" name="Tijdelijke aanduiding voor dianummer 3">
            <a:extLst>
              <a:ext uri="{FF2B5EF4-FFF2-40B4-BE49-F238E27FC236}">
                <a16:creationId xmlns:a16="http://schemas.microsoft.com/office/drawing/2014/main" id="{48BB1332-4E47-F5BE-0107-A43B6C59F9A6}"/>
              </a:ext>
            </a:extLst>
          </p:cNvPr>
          <p:cNvSpPr>
            <a:spLocks noGrp="1"/>
          </p:cNvSpPr>
          <p:nvPr>
            <p:ph type="sldNum" sz="quarter" idx="12"/>
          </p:nvPr>
        </p:nvSpPr>
        <p:spPr/>
        <p:txBody>
          <a:bodyPr/>
          <a:lstStyle/>
          <a:p>
            <a:fld id="{93AF765E-0CD1-4FBA-914D-8FA7AFF60EBC}" type="slidenum">
              <a:rPr lang="nl-NL" noProof="0" smtClean="0"/>
              <a:t>6</a:t>
            </a:fld>
            <a:endParaRPr lang="nl-NL" noProof="0"/>
          </a:p>
        </p:txBody>
      </p:sp>
      <mc:AlternateContent xmlns:mc="http://schemas.openxmlformats.org/markup-compatibility/2006" xmlns:pslz="http://schemas.microsoft.com/office/powerpoint/2016/slidezoom">
        <mc:Choice Requires="pslz">
          <p:graphicFrame>
            <p:nvGraphicFramePr>
              <p:cNvPr id="6" name="Diazoom 5">
                <a:extLst>
                  <a:ext uri="{FF2B5EF4-FFF2-40B4-BE49-F238E27FC236}">
                    <a16:creationId xmlns:a16="http://schemas.microsoft.com/office/drawing/2014/main" id="{6BCCE550-A76C-D88F-38E8-92F4064FDC32}"/>
                  </a:ext>
                </a:extLst>
              </p:cNvPr>
              <p:cNvGraphicFramePr>
                <a:graphicFrameLocks noChangeAspect="1"/>
              </p:cNvGraphicFramePr>
              <p:nvPr>
                <p:extLst>
                  <p:ext uri="{D42A27DB-BD31-4B8C-83A1-F6EECF244321}">
                    <p14:modId xmlns:p14="http://schemas.microsoft.com/office/powerpoint/2010/main" val="2991305217"/>
                  </p:ext>
                </p:extLst>
              </p:nvPr>
            </p:nvGraphicFramePr>
            <p:xfrm>
              <a:off x="8730137" y="1404818"/>
              <a:ext cx="3048000" cy="1714500"/>
            </p:xfrm>
            <a:graphic>
              <a:graphicData uri="http://schemas.microsoft.com/office/powerpoint/2016/slidezoom">
                <pslz:sldZm>
                  <pslz:sldZmObj sldId="329" cId="1080716804">
                    <pslz:zmPr id="{32D63E0F-8CE7-3741-8B41-984622EB95CC}"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Diazoom 5">
                <a:hlinkClick r:id="rId4" action="ppaction://hlinksldjump"/>
                <a:extLst>
                  <a:ext uri="{FF2B5EF4-FFF2-40B4-BE49-F238E27FC236}">
                    <a16:creationId xmlns:a16="http://schemas.microsoft.com/office/drawing/2014/main" id="{6BCCE550-A76C-D88F-38E8-92F4064FDC32}"/>
                  </a:ext>
                </a:extLst>
              </p:cNvPr>
              <p:cNvPicPr>
                <a:picLocks noGrp="1" noRot="1" noChangeAspect="1" noMove="1" noResize="1" noEditPoints="1" noAdjustHandles="1" noChangeArrowheads="1" noChangeShapeType="1"/>
              </p:cNvPicPr>
              <p:nvPr/>
            </p:nvPicPr>
            <p:blipFill>
              <a:blip r:embed="rId5"/>
              <a:stretch>
                <a:fillRect/>
              </a:stretch>
            </p:blipFill>
            <p:spPr>
              <a:xfrm>
                <a:off x="8730137" y="1404818"/>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Diazoom 9">
                <a:extLst>
                  <a:ext uri="{FF2B5EF4-FFF2-40B4-BE49-F238E27FC236}">
                    <a16:creationId xmlns:a16="http://schemas.microsoft.com/office/drawing/2014/main" id="{75289566-872E-DE9E-C96A-A01B00793EE0}"/>
                  </a:ext>
                </a:extLst>
              </p:cNvPr>
              <p:cNvGraphicFramePr>
                <a:graphicFrameLocks noChangeAspect="1"/>
              </p:cNvGraphicFramePr>
              <p:nvPr>
                <p:extLst>
                  <p:ext uri="{D42A27DB-BD31-4B8C-83A1-F6EECF244321}">
                    <p14:modId xmlns:p14="http://schemas.microsoft.com/office/powerpoint/2010/main" val="2654465360"/>
                  </p:ext>
                </p:extLst>
              </p:nvPr>
            </p:nvGraphicFramePr>
            <p:xfrm>
              <a:off x="8730137" y="3680470"/>
              <a:ext cx="3048000" cy="1714500"/>
            </p:xfrm>
            <a:graphic>
              <a:graphicData uri="http://schemas.microsoft.com/office/powerpoint/2016/slidezoom">
                <pslz:sldZm>
                  <pslz:sldZmObj sldId="361" cId="1033285633">
                    <pslz:zmPr id="{1C50B358-CDBE-CC4B-8D67-13DBE4C204BB}"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 name="Diazoom 9">
                <a:hlinkClick r:id="rId7" action="ppaction://hlinksldjump"/>
                <a:extLst>
                  <a:ext uri="{FF2B5EF4-FFF2-40B4-BE49-F238E27FC236}">
                    <a16:creationId xmlns:a16="http://schemas.microsoft.com/office/drawing/2014/main" id="{75289566-872E-DE9E-C96A-A01B00793EE0}"/>
                  </a:ext>
                </a:extLst>
              </p:cNvPr>
              <p:cNvPicPr>
                <a:picLocks noGrp="1" noRot="1" noChangeAspect="1" noMove="1" noResize="1" noEditPoints="1" noAdjustHandles="1" noChangeArrowheads="1" noChangeShapeType="1"/>
              </p:cNvPicPr>
              <p:nvPr/>
            </p:nvPicPr>
            <p:blipFill>
              <a:blip r:embed="rId8"/>
              <a:stretch>
                <a:fillRect/>
              </a:stretch>
            </p:blipFill>
            <p:spPr>
              <a:xfrm>
                <a:off x="8730137" y="3680470"/>
                <a:ext cx="3048000" cy="1714500"/>
              </a:xfrm>
              <a:prstGeom prst="rect">
                <a:avLst/>
              </a:prstGeom>
              <a:ln w="3175">
                <a:solidFill>
                  <a:prstClr val="ltGray"/>
                </a:solidFill>
              </a:ln>
            </p:spPr>
          </p:pic>
        </mc:Fallback>
      </mc:AlternateContent>
      <p:pic>
        <p:nvPicPr>
          <p:cNvPr id="5" name="Graphic 4" descr="Auto met effen opvulling">
            <a:extLst>
              <a:ext uri="{FF2B5EF4-FFF2-40B4-BE49-F238E27FC236}">
                <a16:creationId xmlns:a16="http://schemas.microsoft.com/office/drawing/2014/main" id="{BDBBC45C-0FAD-E3A1-8E7D-9477EB6D1BB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2226" y="1930400"/>
            <a:ext cx="565108" cy="565108"/>
          </a:xfrm>
          <a:prstGeom prst="rect">
            <a:avLst/>
          </a:prstGeom>
        </p:spPr>
      </p:pic>
      <p:pic>
        <p:nvPicPr>
          <p:cNvPr id="7" name="Graphic 6" descr="Fietsen met effen opvulling">
            <a:extLst>
              <a:ext uri="{FF2B5EF4-FFF2-40B4-BE49-F238E27FC236}">
                <a16:creationId xmlns:a16="http://schemas.microsoft.com/office/drawing/2014/main" id="{DC3557A9-371E-22B5-77DA-E24D6233A024}"/>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2226" y="4079939"/>
            <a:ext cx="565108" cy="565108"/>
          </a:xfrm>
          <a:prstGeom prst="rect">
            <a:avLst/>
          </a:prstGeom>
        </p:spPr>
      </p:pic>
    </p:spTree>
    <p:extLst>
      <p:ext uri="{BB962C8B-B14F-4D97-AF65-F5344CB8AC3E}">
        <p14:creationId xmlns:p14="http://schemas.microsoft.com/office/powerpoint/2010/main" val="537401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4914BD-E816-4A95-A6A3-8ECC7B6DC882}"/>
              </a:ext>
            </a:extLst>
          </p:cNvPr>
          <p:cNvSpPr>
            <a:spLocks noGrp="1"/>
          </p:cNvSpPr>
          <p:nvPr>
            <p:ph type="title"/>
          </p:nvPr>
        </p:nvSpPr>
        <p:spPr>
          <a:xfrm>
            <a:off x="677334" y="0"/>
            <a:ext cx="8596668" cy="1320800"/>
          </a:xfrm>
        </p:spPr>
        <p:txBody>
          <a:bodyPr/>
          <a:lstStyle/>
          <a:p>
            <a:r>
              <a:rPr lang="en-US" dirty="0" err="1"/>
              <a:t>Openstellen</a:t>
            </a:r>
            <a:r>
              <a:rPr lang="en-US" dirty="0"/>
              <a:t> extra </a:t>
            </a:r>
            <a:r>
              <a:rPr lang="en-US" dirty="0" err="1"/>
              <a:t>ontsluiting</a:t>
            </a:r>
            <a:endParaRPr lang="en-US" dirty="0"/>
          </a:p>
        </p:txBody>
      </p:sp>
      <p:sp>
        <p:nvSpPr>
          <p:cNvPr id="5" name="Content Placeholder 4">
            <a:extLst>
              <a:ext uri="{FF2B5EF4-FFF2-40B4-BE49-F238E27FC236}">
                <a16:creationId xmlns:a16="http://schemas.microsoft.com/office/drawing/2014/main" id="{09C3BCE2-9359-4838-B5DF-2F283C9755D3}"/>
              </a:ext>
            </a:extLst>
          </p:cNvPr>
          <p:cNvSpPr>
            <a:spLocks noGrp="1"/>
          </p:cNvSpPr>
          <p:nvPr>
            <p:ph idx="1"/>
          </p:nvPr>
        </p:nvSpPr>
        <p:spPr>
          <a:xfrm>
            <a:off x="677334" y="750277"/>
            <a:ext cx="9016924" cy="5291085"/>
          </a:xfrm>
        </p:spPr>
        <p:txBody>
          <a:bodyPr/>
          <a:lstStyle/>
          <a:p>
            <a:r>
              <a:rPr lang="en-US" dirty="0" err="1"/>
              <a:t>Vermindering</a:t>
            </a:r>
            <a:r>
              <a:rPr lang="en-US" dirty="0"/>
              <a:t> van de </a:t>
            </a:r>
            <a:r>
              <a:rPr lang="en-US" dirty="0" err="1"/>
              <a:t>verkeersdruk</a:t>
            </a:r>
            <a:r>
              <a:rPr lang="en-US" dirty="0"/>
              <a:t> op de </a:t>
            </a:r>
            <a:r>
              <a:rPr lang="en-US" dirty="0" err="1"/>
              <a:t>autoluwe</a:t>
            </a:r>
            <a:r>
              <a:rPr lang="en-US" dirty="0"/>
              <a:t> </a:t>
            </a:r>
            <a:r>
              <a:rPr lang="en-US" dirty="0" err="1"/>
              <a:t>slingerweg</a:t>
            </a:r>
            <a:r>
              <a:rPr lang="en-US" dirty="0"/>
              <a:t> door Huysackers</a:t>
            </a:r>
          </a:p>
          <a:p>
            <a:r>
              <a:rPr lang="en-US" dirty="0" err="1"/>
              <a:t>Kortere</a:t>
            </a:r>
            <a:r>
              <a:rPr lang="en-US" dirty="0"/>
              <a:t> </a:t>
            </a:r>
            <a:r>
              <a:rPr lang="en-US" dirty="0" err="1"/>
              <a:t>reistijden</a:t>
            </a:r>
            <a:r>
              <a:rPr lang="en-US" dirty="0"/>
              <a:t> </a:t>
            </a:r>
            <a:r>
              <a:rPr lang="en-US" dirty="0" err="1"/>
              <a:t>en</a:t>
            </a:r>
            <a:r>
              <a:rPr lang="en-US" dirty="0"/>
              <a:t> –</a:t>
            </a:r>
            <a:r>
              <a:rPr lang="en-US" dirty="0" err="1"/>
              <a:t>afstanden</a:t>
            </a:r>
            <a:r>
              <a:rPr lang="en-US" dirty="0"/>
              <a:t> </a:t>
            </a:r>
            <a:r>
              <a:rPr lang="en-US" dirty="0" err="1"/>
              <a:t>voor</a:t>
            </a:r>
            <a:r>
              <a:rPr lang="en-US" dirty="0"/>
              <a:t> </a:t>
            </a:r>
            <a:r>
              <a:rPr lang="en-US" dirty="0" err="1"/>
              <a:t>veel</a:t>
            </a:r>
            <a:r>
              <a:rPr lang="en-US" dirty="0"/>
              <a:t> </a:t>
            </a:r>
            <a:r>
              <a:rPr lang="en-US" dirty="0" err="1"/>
              <a:t>bewoners</a:t>
            </a:r>
            <a:r>
              <a:rPr lang="en-US" dirty="0"/>
              <a:t> in </a:t>
            </a:r>
            <a:r>
              <a:rPr lang="en-US" dirty="0" err="1"/>
              <a:t>Zilverackers</a:t>
            </a:r>
            <a:endParaRPr lang="en-US" dirty="0"/>
          </a:p>
          <a:p>
            <a:r>
              <a:rPr lang="en-US" dirty="0"/>
              <a:t>Het </a:t>
            </a:r>
            <a:r>
              <a:rPr lang="en-US" dirty="0" err="1"/>
              <a:t>oorspronkelijke</a:t>
            </a:r>
            <a:r>
              <a:rPr lang="en-US" dirty="0"/>
              <a:t> plan van </a:t>
            </a:r>
            <a:r>
              <a:rPr lang="en-US" dirty="0" err="1"/>
              <a:t>Zilverbaan</a:t>
            </a:r>
            <a:r>
              <a:rPr lang="en-US" dirty="0"/>
              <a:t> </a:t>
            </a:r>
            <a:r>
              <a:rPr lang="en-US" dirty="0" err="1"/>
              <a:t>en</a:t>
            </a:r>
            <a:r>
              <a:rPr lang="en-US" dirty="0"/>
              <a:t> </a:t>
            </a:r>
            <a:r>
              <a:rPr lang="en-US" dirty="0" err="1"/>
              <a:t>Zilverackers</a:t>
            </a:r>
            <a:r>
              <a:rPr lang="en-US" dirty="0"/>
              <a:t> </a:t>
            </a:r>
            <a:r>
              <a:rPr lang="en-US" dirty="0" err="1"/>
              <a:t>zorgde</a:t>
            </a:r>
            <a:r>
              <a:rPr lang="en-US" dirty="0"/>
              <a:t> </a:t>
            </a:r>
            <a:r>
              <a:rPr lang="en-US" dirty="0" err="1"/>
              <a:t>niet</a:t>
            </a:r>
            <a:r>
              <a:rPr lang="en-US" dirty="0"/>
              <a:t> </a:t>
            </a:r>
            <a:r>
              <a:rPr lang="en-US" dirty="0" err="1"/>
              <a:t>voor</a:t>
            </a:r>
            <a:r>
              <a:rPr lang="en-US" dirty="0"/>
              <a:t> extra </a:t>
            </a:r>
            <a:r>
              <a:rPr lang="en-US" dirty="0" err="1"/>
              <a:t>verkeerdruk</a:t>
            </a:r>
            <a:r>
              <a:rPr lang="en-US" dirty="0"/>
              <a:t> op de </a:t>
            </a:r>
            <a:r>
              <a:rPr lang="en-US" dirty="0" err="1"/>
              <a:t>Sondervick</a:t>
            </a:r>
            <a:endParaRPr lang="en-US" dirty="0"/>
          </a:p>
        </p:txBody>
      </p:sp>
      <p:sp>
        <p:nvSpPr>
          <p:cNvPr id="2" name="Tijdelijke aanduiding voor dianummer 1">
            <a:extLst>
              <a:ext uri="{FF2B5EF4-FFF2-40B4-BE49-F238E27FC236}">
                <a16:creationId xmlns:a16="http://schemas.microsoft.com/office/drawing/2014/main" id="{50B602BE-7E9D-63E0-8B87-1B5DD66862E2}"/>
              </a:ext>
            </a:extLst>
          </p:cNvPr>
          <p:cNvSpPr>
            <a:spLocks noGrp="1"/>
          </p:cNvSpPr>
          <p:nvPr>
            <p:ph type="sldNum" sz="quarter" idx="12"/>
          </p:nvPr>
        </p:nvSpPr>
        <p:spPr/>
        <p:txBody>
          <a:bodyPr/>
          <a:lstStyle/>
          <a:p>
            <a:fld id="{93AF765E-0CD1-4FBA-914D-8FA7AFF60EBC}" type="slidenum">
              <a:rPr lang="nl-NL" noProof="0" smtClean="0"/>
              <a:t>7</a:t>
            </a:fld>
            <a:endParaRPr lang="nl-NL" noProof="0"/>
          </a:p>
        </p:txBody>
      </p:sp>
      <p:pic>
        <p:nvPicPr>
          <p:cNvPr id="4" name="Picture 3">
            <a:extLst>
              <a:ext uri="{FF2B5EF4-FFF2-40B4-BE49-F238E27FC236}">
                <a16:creationId xmlns:a16="http://schemas.microsoft.com/office/drawing/2014/main" id="{89BA053E-6B29-43B0-9D72-5AB455A76F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0349" y="2525714"/>
            <a:ext cx="6630051" cy="4297799"/>
          </a:xfrm>
          <a:prstGeom prst="rect">
            <a:avLst/>
          </a:prstGeom>
          <a:ln>
            <a:noFill/>
          </a:ln>
          <a:effectLst>
            <a:outerShdw blurRad="292100" dist="139700" dir="2700000" algn="tl" rotWithShape="0">
              <a:srgbClr val="333333">
                <a:alpha val="65000"/>
              </a:srgbClr>
            </a:outerShdw>
          </a:effectLst>
        </p:spPr>
      </p:pic>
      <p:pic>
        <p:nvPicPr>
          <p:cNvPr id="3" name="Content Placeholder 4">
            <a:extLst>
              <a:ext uri="{FF2B5EF4-FFF2-40B4-BE49-F238E27FC236}">
                <a16:creationId xmlns:a16="http://schemas.microsoft.com/office/drawing/2014/main" id="{C2FB58A3-8E58-C16D-D5E7-506C86773E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4883" y="2448732"/>
            <a:ext cx="4245003" cy="3862953"/>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0174454E-0121-8A40-5213-B95ADAB706C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35995" y="3072748"/>
            <a:ext cx="2727688" cy="3494851"/>
          </a:xfrm>
          <a:prstGeom prst="rect">
            <a:avLst/>
          </a:prstGeom>
          <a:ln>
            <a:noFill/>
          </a:ln>
          <a:effectLst>
            <a:outerShdw blurRad="292100" dist="139700" dir="2700000" algn="tl" rotWithShape="0">
              <a:srgbClr val="333333">
                <a:alpha val="65000"/>
              </a:srgbClr>
            </a:outerShdw>
          </a:effectLst>
        </p:spPr>
      </p:pic>
      <p:pic>
        <p:nvPicPr>
          <p:cNvPr id="8" name="Graphic 7" descr="Auto met effen opvulling">
            <a:extLst>
              <a:ext uri="{FF2B5EF4-FFF2-40B4-BE49-F238E27FC236}">
                <a16:creationId xmlns:a16="http://schemas.microsoft.com/office/drawing/2014/main" id="{26C14326-CFD2-8DF6-DAB9-D095E332D0B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49511" y="-82061"/>
            <a:ext cx="914400" cy="914400"/>
          </a:xfrm>
          <a:prstGeom prst="rect">
            <a:avLst/>
          </a:prstGeom>
        </p:spPr>
      </p:pic>
    </p:spTree>
    <p:extLst>
      <p:ext uri="{BB962C8B-B14F-4D97-AF65-F5344CB8AC3E}">
        <p14:creationId xmlns:p14="http://schemas.microsoft.com/office/powerpoint/2010/main" val="1080716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B656-7111-9ED3-E2D5-8EC5315F1129}"/>
              </a:ext>
            </a:extLst>
          </p:cNvPr>
          <p:cNvSpPr>
            <a:spLocks noGrp="1"/>
          </p:cNvSpPr>
          <p:nvPr>
            <p:ph type="title"/>
          </p:nvPr>
        </p:nvSpPr>
        <p:spPr>
          <a:xfrm>
            <a:off x="677334" y="24364"/>
            <a:ext cx="8596668" cy="944224"/>
          </a:xfrm>
        </p:spPr>
        <p:txBody>
          <a:bodyPr/>
          <a:lstStyle/>
          <a:p>
            <a:r>
              <a:rPr lang="nl-NL" dirty="0"/>
              <a:t>Route door park Vogelzang</a:t>
            </a:r>
          </a:p>
        </p:txBody>
      </p:sp>
      <p:sp>
        <p:nvSpPr>
          <p:cNvPr id="3" name="Tijdelijke aanduiding voor inhoud 2">
            <a:extLst>
              <a:ext uri="{FF2B5EF4-FFF2-40B4-BE49-F238E27FC236}">
                <a16:creationId xmlns:a16="http://schemas.microsoft.com/office/drawing/2014/main" id="{2E9519F1-48BE-4D57-BFC0-0FF27502C647}"/>
              </a:ext>
            </a:extLst>
          </p:cNvPr>
          <p:cNvSpPr>
            <a:spLocks noGrp="1"/>
          </p:cNvSpPr>
          <p:nvPr>
            <p:ph idx="1"/>
          </p:nvPr>
        </p:nvSpPr>
        <p:spPr>
          <a:xfrm>
            <a:off x="677334" y="727023"/>
            <a:ext cx="6901856" cy="5314339"/>
          </a:xfrm>
        </p:spPr>
        <p:txBody>
          <a:bodyPr>
            <a:normAutofit/>
          </a:bodyPr>
          <a:lstStyle/>
          <a:p>
            <a:r>
              <a:rPr lang="nl-NL" dirty="0"/>
              <a:t>Verantwoorde route door het park</a:t>
            </a:r>
          </a:p>
          <a:p>
            <a:r>
              <a:rPr lang="nl-NL" dirty="0"/>
              <a:t>Directe en veilige verbinding, heeft de voorkeur van experts en sluit aan bij de nieuwe rotonde</a:t>
            </a:r>
          </a:p>
          <a:p>
            <a:r>
              <a:rPr lang="nl-NL" dirty="0"/>
              <a:t>Het ombouwen van de Saturnus/</a:t>
            </a:r>
            <a:r>
              <a:rPr lang="nl-NL" dirty="0" err="1"/>
              <a:t>Sitterlaan</a:t>
            </a:r>
            <a:r>
              <a:rPr lang="nl-NL" dirty="0"/>
              <a:t> komt met hoge kosten; kunnen we dat geld elders besteden?</a:t>
            </a:r>
            <a:endParaRPr lang="nl-NL" sz="1400" dirty="0"/>
          </a:p>
        </p:txBody>
      </p:sp>
      <p:sp>
        <p:nvSpPr>
          <p:cNvPr id="4" name="Tijdelijke aanduiding voor dianummer 3">
            <a:extLst>
              <a:ext uri="{FF2B5EF4-FFF2-40B4-BE49-F238E27FC236}">
                <a16:creationId xmlns:a16="http://schemas.microsoft.com/office/drawing/2014/main" id="{FBC22999-348B-DD57-23CB-6A6510C775F5}"/>
              </a:ext>
            </a:extLst>
          </p:cNvPr>
          <p:cNvSpPr>
            <a:spLocks noGrp="1"/>
          </p:cNvSpPr>
          <p:nvPr>
            <p:ph type="sldNum" sz="quarter" idx="12"/>
          </p:nvPr>
        </p:nvSpPr>
        <p:spPr/>
        <p:txBody>
          <a:bodyPr/>
          <a:lstStyle/>
          <a:p>
            <a:fld id="{93AF765E-0CD1-4FBA-914D-8FA7AFF60EBC}" type="slidenum">
              <a:rPr lang="en-US" smtClean="0"/>
              <a:t>8</a:t>
            </a:fld>
            <a:endParaRPr lang="en-US"/>
          </a:p>
        </p:txBody>
      </p:sp>
      <p:pic>
        <p:nvPicPr>
          <p:cNvPr id="5" name="Tijdelijke aanduiding voor inhoud 4">
            <a:extLst>
              <a:ext uri="{FF2B5EF4-FFF2-40B4-BE49-F238E27FC236}">
                <a16:creationId xmlns:a16="http://schemas.microsoft.com/office/drawing/2014/main" id="{0218DB60-C6B0-A353-B27F-7E2F0DB9D91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994" y="3112179"/>
            <a:ext cx="6289880" cy="3693056"/>
          </a:xfrm>
          <a:prstGeom prst="rect">
            <a:avLst/>
          </a:prstGeom>
          <a:ln>
            <a:noFill/>
          </a:ln>
          <a:effectLst>
            <a:outerShdw blurRad="292100" dist="139700" dir="2700000" algn="tl" rotWithShape="0">
              <a:srgbClr val="333333">
                <a:alpha val="65000"/>
              </a:srgbClr>
            </a:outerShdw>
          </a:effectLst>
        </p:spPr>
      </p:pic>
      <p:pic>
        <p:nvPicPr>
          <p:cNvPr id="6" name="Graphic 5" descr="Waarschuwing met effen opvulling">
            <a:extLst>
              <a:ext uri="{FF2B5EF4-FFF2-40B4-BE49-F238E27FC236}">
                <a16:creationId xmlns:a16="http://schemas.microsoft.com/office/drawing/2014/main" id="{19B9C99E-DA17-A74D-1285-CDB91894A4E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14129" y="6206416"/>
            <a:ext cx="457200" cy="457200"/>
          </a:xfrm>
          <a:prstGeom prst="rect">
            <a:avLst/>
          </a:prstGeom>
        </p:spPr>
      </p:pic>
      <p:pic>
        <p:nvPicPr>
          <p:cNvPr id="7" name="Afbeelding 6">
            <a:extLst>
              <a:ext uri="{FF2B5EF4-FFF2-40B4-BE49-F238E27FC236}">
                <a16:creationId xmlns:a16="http://schemas.microsoft.com/office/drawing/2014/main" id="{084FB07D-9181-BBFB-ACB0-ED8270CD854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65"/>
          <a:stretch/>
        </p:blipFill>
        <p:spPr>
          <a:xfrm rot="20090994">
            <a:off x="692755" y="5075195"/>
            <a:ext cx="456327" cy="407898"/>
          </a:xfrm>
          <a:prstGeom prst="rect">
            <a:avLst/>
          </a:prstGeom>
        </p:spPr>
      </p:pic>
      <p:grpSp>
        <p:nvGrpSpPr>
          <p:cNvPr id="8" name="Groep 7">
            <a:extLst>
              <a:ext uri="{FF2B5EF4-FFF2-40B4-BE49-F238E27FC236}">
                <a16:creationId xmlns:a16="http://schemas.microsoft.com/office/drawing/2014/main" id="{DC190EA6-004E-C022-8346-DED77FA6AF2B}"/>
              </a:ext>
            </a:extLst>
          </p:cNvPr>
          <p:cNvGrpSpPr/>
          <p:nvPr/>
        </p:nvGrpSpPr>
        <p:grpSpPr>
          <a:xfrm>
            <a:off x="6146151" y="4618357"/>
            <a:ext cx="5930191" cy="2097403"/>
            <a:chOff x="2209800" y="2417472"/>
            <a:chExt cx="7772400" cy="2690328"/>
          </a:xfrm>
        </p:grpSpPr>
        <p:pic>
          <p:nvPicPr>
            <p:cNvPr id="9" name="Afbeelding 8">
              <a:extLst>
                <a:ext uri="{FF2B5EF4-FFF2-40B4-BE49-F238E27FC236}">
                  <a16:creationId xmlns:a16="http://schemas.microsoft.com/office/drawing/2014/main" id="{1E117F6C-4969-BF38-4EC2-DA420E53056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09800" y="2417472"/>
              <a:ext cx="7772400" cy="676678"/>
            </a:xfrm>
            <a:prstGeom prst="rect">
              <a:avLst/>
            </a:prstGeom>
          </p:spPr>
        </p:pic>
        <p:pic>
          <p:nvPicPr>
            <p:cNvPr id="10" name="Afbeelding 9">
              <a:extLst>
                <a:ext uri="{FF2B5EF4-FFF2-40B4-BE49-F238E27FC236}">
                  <a16:creationId xmlns:a16="http://schemas.microsoft.com/office/drawing/2014/main" id="{2926626D-DBD8-72A2-651E-DEBF6241349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09800" y="3087173"/>
              <a:ext cx="7772400" cy="676678"/>
            </a:xfrm>
            <a:prstGeom prst="rect">
              <a:avLst/>
            </a:prstGeom>
          </p:spPr>
        </p:pic>
        <p:pic>
          <p:nvPicPr>
            <p:cNvPr id="11" name="Afbeelding 10">
              <a:extLst>
                <a:ext uri="{FF2B5EF4-FFF2-40B4-BE49-F238E27FC236}">
                  <a16:creationId xmlns:a16="http://schemas.microsoft.com/office/drawing/2014/main" id="{5392D34C-091D-1CB8-E3AA-5DCFD5472C8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09800" y="3762636"/>
              <a:ext cx="7772400" cy="676678"/>
            </a:xfrm>
            <a:prstGeom prst="rect">
              <a:avLst/>
            </a:prstGeom>
          </p:spPr>
        </p:pic>
        <p:pic>
          <p:nvPicPr>
            <p:cNvPr id="12" name="Afbeelding 11">
              <a:extLst>
                <a:ext uri="{FF2B5EF4-FFF2-40B4-BE49-F238E27FC236}">
                  <a16:creationId xmlns:a16="http://schemas.microsoft.com/office/drawing/2014/main" id="{2013F02D-EE83-BC81-6EB9-C4E96E01B41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09800" y="4431122"/>
              <a:ext cx="7772400" cy="676678"/>
            </a:xfrm>
            <a:prstGeom prst="rect">
              <a:avLst/>
            </a:prstGeom>
          </p:spPr>
        </p:pic>
      </p:grpSp>
      <p:pic>
        <p:nvPicPr>
          <p:cNvPr id="13" name="Tijdelijke aanduiding voor inhoud 7" descr="Afbeelding met kaart&#10;&#10;Automatisch gegenereerde beschrijving">
            <a:extLst>
              <a:ext uri="{FF2B5EF4-FFF2-40B4-BE49-F238E27FC236}">
                <a16:creationId xmlns:a16="http://schemas.microsoft.com/office/drawing/2014/main" id="{522402F0-FFDE-F3E4-021C-8C3F2609998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469118" y="451513"/>
            <a:ext cx="4722882" cy="2441523"/>
          </a:xfrm>
          <a:prstGeom prst="rect">
            <a:avLst/>
          </a:prstGeom>
          <a:ln>
            <a:noFill/>
          </a:ln>
          <a:effectLst>
            <a:softEdge rad="112500"/>
          </a:effectLst>
        </p:spPr>
      </p:pic>
      <p:sp>
        <p:nvSpPr>
          <p:cNvPr id="15" name="Rechthoek 14">
            <a:extLst>
              <a:ext uri="{FF2B5EF4-FFF2-40B4-BE49-F238E27FC236}">
                <a16:creationId xmlns:a16="http://schemas.microsoft.com/office/drawing/2014/main" id="{E64B4148-EF61-54F8-5AFE-3230D81BF563}"/>
              </a:ext>
            </a:extLst>
          </p:cNvPr>
          <p:cNvSpPr/>
          <p:nvPr/>
        </p:nvSpPr>
        <p:spPr>
          <a:xfrm rot="20359050">
            <a:off x="8430470" y="2178032"/>
            <a:ext cx="469189" cy="45719"/>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098" name="Picture 2" descr="Een bonte stoet rijwielen trekt vrijdagochtend 12 mei vanaf het Meiveld traag door de Heuvelstraat en Kruisstraat. FOTO: Bert Jansen.">
            <a:extLst>
              <a:ext uri="{FF2B5EF4-FFF2-40B4-BE49-F238E27FC236}">
                <a16:creationId xmlns:a16="http://schemas.microsoft.com/office/drawing/2014/main" id="{2DF15781-0020-1908-58BC-8262E656DACA}"/>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979509" y="3215532"/>
            <a:ext cx="2023497" cy="1190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100" name="Picture 4" descr="Brainport Bereikbaar: organisatie - ZO slim bereikbaar">
            <a:extLst>
              <a:ext uri="{FF2B5EF4-FFF2-40B4-BE49-F238E27FC236}">
                <a16:creationId xmlns:a16="http://schemas.microsoft.com/office/drawing/2014/main" id="{80386216-0661-C0C2-F958-FAC9393A0F9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1046370" y="3003648"/>
            <a:ext cx="1029972" cy="3315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Afbeelding 13">
            <a:extLst>
              <a:ext uri="{FF2B5EF4-FFF2-40B4-BE49-F238E27FC236}">
                <a16:creationId xmlns:a16="http://schemas.microsoft.com/office/drawing/2014/main" id="{7B22C7B0-8997-A652-5379-3C3D702FFC3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04021" y="2798387"/>
            <a:ext cx="3476774" cy="1914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hthoek 15">
            <a:extLst>
              <a:ext uri="{FF2B5EF4-FFF2-40B4-BE49-F238E27FC236}">
                <a16:creationId xmlns:a16="http://schemas.microsoft.com/office/drawing/2014/main" id="{909A42DE-8A7B-2207-F657-20BA0A6AE9EF}"/>
              </a:ext>
            </a:extLst>
          </p:cNvPr>
          <p:cNvSpPr/>
          <p:nvPr/>
        </p:nvSpPr>
        <p:spPr>
          <a:xfrm rot="507508">
            <a:off x="11435205" y="627794"/>
            <a:ext cx="80911" cy="45719"/>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descr="Fietsen met effen opvulling">
            <a:extLst>
              <a:ext uri="{FF2B5EF4-FFF2-40B4-BE49-F238E27FC236}">
                <a16:creationId xmlns:a16="http://schemas.microsoft.com/office/drawing/2014/main" id="{7CBBC27D-EAEA-5647-2FCA-973290B3D7EA}"/>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6664790" y="-36850"/>
            <a:ext cx="914400" cy="914400"/>
          </a:xfrm>
          <a:prstGeom prst="rect">
            <a:avLst/>
          </a:prstGeom>
        </p:spPr>
      </p:pic>
    </p:spTree>
    <p:extLst>
      <p:ext uri="{BB962C8B-B14F-4D97-AF65-F5344CB8AC3E}">
        <p14:creationId xmlns:p14="http://schemas.microsoft.com/office/powerpoint/2010/main" val="103328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A720AA-4564-84E4-01F5-A4BC646A32BD}"/>
              </a:ext>
            </a:extLst>
          </p:cNvPr>
          <p:cNvSpPr>
            <a:spLocks noGrp="1"/>
          </p:cNvSpPr>
          <p:nvPr>
            <p:ph type="title"/>
          </p:nvPr>
        </p:nvSpPr>
        <p:spPr/>
        <p:txBody>
          <a:bodyPr/>
          <a:lstStyle/>
          <a:p>
            <a:r>
              <a:rPr lang="nl-NL" dirty="0"/>
              <a:t>Conclusie</a:t>
            </a:r>
          </a:p>
        </p:txBody>
      </p:sp>
      <p:sp>
        <p:nvSpPr>
          <p:cNvPr id="3" name="Tijdelijke aanduiding voor inhoud 2">
            <a:extLst>
              <a:ext uri="{FF2B5EF4-FFF2-40B4-BE49-F238E27FC236}">
                <a16:creationId xmlns:a16="http://schemas.microsoft.com/office/drawing/2014/main" id="{1CCFF318-E3D2-BB99-4F81-6B7619E50B6D}"/>
              </a:ext>
            </a:extLst>
          </p:cNvPr>
          <p:cNvSpPr>
            <a:spLocks noGrp="1"/>
          </p:cNvSpPr>
          <p:nvPr>
            <p:ph idx="1"/>
          </p:nvPr>
        </p:nvSpPr>
        <p:spPr>
          <a:xfrm>
            <a:off x="677334" y="1604357"/>
            <a:ext cx="8596668" cy="4437006"/>
          </a:xfrm>
        </p:spPr>
        <p:txBody>
          <a:bodyPr/>
          <a:lstStyle/>
          <a:p>
            <a:r>
              <a:rPr lang="nl-NL" dirty="0" err="1"/>
              <a:t>Zilverackers</a:t>
            </a:r>
            <a:r>
              <a:rPr lang="nl-NL" dirty="0"/>
              <a:t> kent geen voorzieningen. Voor iedere boodschap of doktersbezoek gaan de bewoners de wijk uit.</a:t>
            </a:r>
          </a:p>
          <a:p>
            <a:r>
              <a:rPr lang="nl-NL" dirty="0"/>
              <a:t>Op dit moment zijn de plannen voor de ontsluiting voor auto en fiets niet optimaal.</a:t>
            </a:r>
          </a:p>
          <a:p>
            <a:r>
              <a:rPr lang="nl-NL" dirty="0"/>
              <a:t>De wijk zal voordeel hebben bij het </a:t>
            </a:r>
            <a:r>
              <a:rPr lang="nl-NL" b="1" u="sng" dirty="0"/>
              <a:t>openstellen van de extra ontsluiting </a:t>
            </a:r>
            <a:r>
              <a:rPr lang="nl-NL" dirty="0"/>
              <a:t>voor het autoverkeer. Het verkeer door de autoluwe buurt Huysackers via de slingerweg “de </a:t>
            </a:r>
            <a:r>
              <a:rPr lang="nl-NL" dirty="0" err="1"/>
              <a:t>Huysacker</a:t>
            </a:r>
            <a:r>
              <a:rPr lang="nl-NL" dirty="0"/>
              <a:t>” door de wijk zal verminderen. Voor velen komt er een kortere route naar voorzieningen buiten de wijk.</a:t>
            </a:r>
          </a:p>
          <a:p>
            <a:r>
              <a:rPr lang="nl-NL" dirty="0"/>
              <a:t>De veilige en logische route voor het fietsverkeer gaat via de nieuwe rotonde </a:t>
            </a:r>
            <a:r>
              <a:rPr lang="nl-NL" dirty="0" err="1"/>
              <a:t>Sondervick</a:t>
            </a:r>
            <a:r>
              <a:rPr lang="nl-NL" dirty="0"/>
              <a:t>/</a:t>
            </a:r>
            <a:r>
              <a:rPr lang="nl-NL" dirty="0" err="1"/>
              <a:t>Antwerpsebaan</a:t>
            </a:r>
            <a:r>
              <a:rPr lang="nl-NL" dirty="0"/>
              <a:t>. Vanaf de rotonde sta je als fietser voor het park Vogelzang. De </a:t>
            </a:r>
            <a:r>
              <a:rPr lang="nl-NL" b="1" u="sng" dirty="0"/>
              <a:t>meest directe verbinding is</a:t>
            </a:r>
            <a:r>
              <a:rPr lang="nl-NL" dirty="0"/>
              <a:t> vanaf dat punt </a:t>
            </a:r>
            <a:r>
              <a:rPr lang="nl-NL" b="1" u="sng" dirty="0"/>
              <a:t>door het park</a:t>
            </a:r>
            <a:r>
              <a:rPr lang="nl-NL" dirty="0"/>
              <a:t>.</a:t>
            </a:r>
          </a:p>
          <a:p>
            <a:r>
              <a:rPr lang="nl-NL" dirty="0"/>
              <a:t>Bij een heroverweging zouden de nieuwe bewoners van </a:t>
            </a:r>
            <a:r>
              <a:rPr lang="nl-NL" dirty="0" err="1"/>
              <a:t>Zilverackers</a:t>
            </a:r>
            <a:r>
              <a:rPr lang="nl-NL" dirty="0"/>
              <a:t> alsnog hun stem kunnen laten horen en inspraak kunnen krijgen.</a:t>
            </a:r>
          </a:p>
        </p:txBody>
      </p:sp>
      <p:sp>
        <p:nvSpPr>
          <p:cNvPr id="4" name="Tijdelijke aanduiding voor dianummer 3">
            <a:extLst>
              <a:ext uri="{FF2B5EF4-FFF2-40B4-BE49-F238E27FC236}">
                <a16:creationId xmlns:a16="http://schemas.microsoft.com/office/drawing/2014/main" id="{A580B879-FAE4-0ADE-3DAE-E857C1952C56}"/>
              </a:ext>
            </a:extLst>
          </p:cNvPr>
          <p:cNvSpPr>
            <a:spLocks noGrp="1"/>
          </p:cNvSpPr>
          <p:nvPr>
            <p:ph type="sldNum" sz="quarter" idx="12"/>
          </p:nvPr>
        </p:nvSpPr>
        <p:spPr/>
        <p:txBody>
          <a:bodyPr/>
          <a:lstStyle/>
          <a:p>
            <a:fld id="{93AF765E-0CD1-4FBA-914D-8FA7AFF60EBC}" type="slidenum">
              <a:rPr lang="nl-NL" noProof="0" smtClean="0"/>
              <a:t>9</a:t>
            </a:fld>
            <a:endParaRPr lang="nl-NL" noProof="0"/>
          </a:p>
        </p:txBody>
      </p:sp>
    </p:spTree>
    <p:extLst>
      <p:ext uri="{BB962C8B-B14F-4D97-AF65-F5344CB8AC3E}">
        <p14:creationId xmlns:p14="http://schemas.microsoft.com/office/powerpoint/2010/main" val="3457302522"/>
      </p:ext>
    </p:extLst>
  </p:cSld>
  <p:clrMapOvr>
    <a:masterClrMapping/>
  </p:clrMapOvr>
</p:sld>
</file>

<file path=ppt/theme/theme1.xml><?xml version="1.0" encoding="utf-8"?>
<a:theme xmlns:a="http://schemas.openxmlformats.org/drawingml/2006/main" name="blank">
  <a:themeElements>
    <a:clrScheme name="gemeente Veldhoven">
      <a:dk1>
        <a:srgbClr val="00337F"/>
      </a:dk1>
      <a:lt1>
        <a:srgbClr val="00B28C"/>
      </a:lt1>
      <a:dk2>
        <a:srgbClr val="8093BD"/>
      </a:dk2>
      <a:lt2>
        <a:srgbClr val="7F7F7F"/>
      </a:lt2>
      <a:accent1>
        <a:srgbClr val="FFFFFF"/>
      </a:accent1>
      <a:accent2>
        <a:srgbClr val="00337F"/>
      </a:accent2>
      <a:accent3>
        <a:srgbClr val="00B28C"/>
      </a:accent3>
      <a:accent4>
        <a:srgbClr val="8093BD"/>
      </a:accent4>
      <a:accent5>
        <a:srgbClr val="7F7F7F"/>
      </a:accent5>
      <a:accent6>
        <a:srgbClr val="FFFFFF"/>
      </a:accent6>
      <a:hlink>
        <a:srgbClr val="00337F"/>
      </a:hlink>
      <a:folHlink>
        <a:srgbClr val="00B28C"/>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e">
  <a:themeElements>
    <a:clrScheme name="gemeente Veldhoven">
      <a:dk1>
        <a:srgbClr val="00337F"/>
      </a:dk1>
      <a:lt1>
        <a:srgbClr val="00B28C"/>
      </a:lt1>
      <a:dk2>
        <a:srgbClr val="8093BD"/>
      </a:dk2>
      <a:lt2>
        <a:srgbClr val="7F7F7F"/>
      </a:lt2>
      <a:accent1>
        <a:srgbClr val="FFFFFF"/>
      </a:accent1>
      <a:accent2>
        <a:srgbClr val="00337F"/>
      </a:accent2>
      <a:accent3>
        <a:srgbClr val="00B28C"/>
      </a:accent3>
      <a:accent4>
        <a:srgbClr val="8093BD"/>
      </a:accent4>
      <a:accent5>
        <a:srgbClr val="7F7F7F"/>
      </a:accent5>
      <a:accent6>
        <a:srgbClr val="FFFFFF"/>
      </a:accent6>
      <a:hlink>
        <a:srgbClr val="00337F"/>
      </a:hlink>
      <a:folHlink>
        <a:srgbClr val="00B28C"/>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14809</TotalTime>
  <Words>5213</Words>
  <Application>Microsoft Macintosh PowerPoint</Application>
  <PresentationFormat>Breedbeeld</PresentationFormat>
  <Paragraphs>270</Paragraphs>
  <Slides>34</Slides>
  <Notes>14</Notes>
  <HiddenSlides>0</HiddenSlides>
  <MMClips>0</MMClips>
  <ScaleCrop>false</ScaleCrop>
  <HeadingPairs>
    <vt:vector size="6" baseType="variant">
      <vt:variant>
        <vt:lpstr>Gebruikte lettertypen</vt:lpstr>
      </vt:variant>
      <vt:variant>
        <vt:i4>8</vt:i4>
      </vt:variant>
      <vt:variant>
        <vt:lpstr>Thema</vt:lpstr>
      </vt:variant>
      <vt:variant>
        <vt:i4>3</vt:i4>
      </vt:variant>
      <vt:variant>
        <vt:lpstr>Diatitels</vt:lpstr>
      </vt:variant>
      <vt:variant>
        <vt:i4>34</vt:i4>
      </vt:variant>
    </vt:vector>
  </HeadingPairs>
  <TitlesOfParts>
    <vt:vector size="45" baseType="lpstr">
      <vt:lpstr>-apple-system</vt:lpstr>
      <vt:lpstr>Arial</vt:lpstr>
      <vt:lpstr>Calibri</vt:lpstr>
      <vt:lpstr>FuturaStd</vt:lpstr>
      <vt:lpstr>Symbol</vt:lpstr>
      <vt:lpstr>Trebuchet MS</vt:lpstr>
      <vt:lpstr>Verdana</vt:lpstr>
      <vt:lpstr>Wingdings 3</vt:lpstr>
      <vt:lpstr>blank</vt:lpstr>
      <vt:lpstr>presentatie</vt:lpstr>
      <vt:lpstr>Facet</vt:lpstr>
      <vt:lpstr>Ontsluiting Zilverackers: auto- en fietsverbinding</vt:lpstr>
      <vt:lpstr>Woordje vooraf</vt:lpstr>
      <vt:lpstr>PowerPoint-presentatie</vt:lpstr>
      <vt:lpstr>PowerPoint-presentatie</vt:lpstr>
      <vt:lpstr>PowerPoint-presentatie</vt:lpstr>
      <vt:lpstr>Wat willen we bereiken?</vt:lpstr>
      <vt:lpstr>Openstellen extra ontsluiting</vt:lpstr>
      <vt:lpstr>Route door park Vogelzang</vt:lpstr>
      <vt:lpstr>Conclusie</vt:lpstr>
      <vt:lpstr>Nadere informatie</vt:lpstr>
      <vt:lpstr>Verkeersituatie in het ontwerp</vt:lpstr>
      <vt:lpstr>PowerPoint-presentatie</vt:lpstr>
      <vt:lpstr>Derde ontsluiting voor het autoverkeer</vt:lpstr>
      <vt:lpstr>PowerPoint-presentatie</vt:lpstr>
      <vt:lpstr>Zienswijzen op het bestemmingsplan</vt:lpstr>
      <vt:lpstr>PowerPoint-presentatie</vt:lpstr>
      <vt:lpstr>Rapport Goudappel februari 2021</vt:lpstr>
      <vt:lpstr>Rapport Goudappel februari 2021</vt:lpstr>
      <vt:lpstr>Autoverkeer: Vragen en aandachtspunten</vt:lpstr>
      <vt:lpstr>Fietsverbinding naar Citycentrum</vt:lpstr>
      <vt:lpstr>PowerPoint-presentatie</vt:lpstr>
      <vt:lpstr>Enquête van 30 nov – 14 dec 2021</vt:lpstr>
      <vt:lpstr>Onderzoek Kragten</vt:lpstr>
      <vt:lpstr>Onderzoek Kragten</vt:lpstr>
      <vt:lpstr>Onderzoek Kragten</vt:lpstr>
      <vt:lpstr>Onderzoek Kragten</vt:lpstr>
      <vt:lpstr>Huidige stand van zaken</vt:lpstr>
      <vt:lpstr>Burgerpetitie</vt:lpstr>
      <vt:lpstr>Onszonderwijk.nl</vt:lpstr>
      <vt:lpstr>Onszonderwijk.nl</vt:lpstr>
      <vt:lpstr>Onszonderwijk.nl</vt:lpstr>
      <vt:lpstr>Onszonderwijk.nl</vt:lpstr>
      <vt:lpstr>Coalitieprogramma</vt:lpstr>
      <vt:lpstr>Fietsen: Vragen en aandachtspunten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Erwin Verhagen</dc:creator>
  <cp:keywords/>
  <dc:description/>
  <cp:lastModifiedBy>Jacobs, Merel</cp:lastModifiedBy>
  <cp:revision>32</cp:revision>
  <cp:lastPrinted>2022-12-27T19:00:59Z</cp:lastPrinted>
  <dcterms:created xsi:type="dcterms:W3CDTF">2022-12-09T10:34:46Z</dcterms:created>
  <dcterms:modified xsi:type="dcterms:W3CDTF">2023-05-29T22:41:07Z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6a2fad9-126f-43f1-a0a4-9c907561022c_Enabled">
    <vt:lpwstr>true</vt:lpwstr>
  </property>
  <property fmtid="{D5CDD505-2E9C-101B-9397-08002B2CF9AE}" pid="3" name="MSIP_Label_f6a2fad9-126f-43f1-a0a4-9c907561022c_SetDate">
    <vt:lpwstr>2022-12-09T10:36:42Z</vt:lpwstr>
  </property>
  <property fmtid="{D5CDD505-2E9C-101B-9397-08002B2CF9AE}" pid="4" name="MSIP_Label_f6a2fad9-126f-43f1-a0a4-9c907561022c_Method">
    <vt:lpwstr>Privileged</vt:lpwstr>
  </property>
  <property fmtid="{D5CDD505-2E9C-101B-9397-08002B2CF9AE}" pid="5" name="MSIP_Label_f6a2fad9-126f-43f1-a0a4-9c907561022c_Name">
    <vt:lpwstr>Non-Business</vt:lpwstr>
  </property>
  <property fmtid="{D5CDD505-2E9C-101B-9397-08002B2CF9AE}" pid="6" name="MSIP_Label_f6a2fad9-126f-43f1-a0a4-9c907561022c_SiteId">
    <vt:lpwstr>af73baa8-f594-4eb2-a39d-93e96cad61fc</vt:lpwstr>
  </property>
  <property fmtid="{D5CDD505-2E9C-101B-9397-08002B2CF9AE}" pid="7" name="MSIP_Label_f6a2fad9-126f-43f1-a0a4-9c907561022c_ActionId">
    <vt:lpwstr>86ed227a-d055-42bd-a9c8-d08de4427f62</vt:lpwstr>
  </property>
  <property fmtid="{D5CDD505-2E9C-101B-9397-08002B2CF9AE}" pid="8" name="MSIP_Label_f6a2fad9-126f-43f1-a0a4-9c907561022c_ContentBits">
    <vt:lpwstr>0</vt:lpwstr>
  </property>
</Properties>
</file>